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57" r:id="rId4"/>
    <p:sldId id="258" r:id="rId5"/>
    <p:sldId id="259" r:id="rId6"/>
    <p:sldId id="260" r:id="rId7"/>
    <p:sldId id="261" r:id="rId8"/>
    <p:sldId id="262" r:id="rId9"/>
    <p:sldId id="263" r:id="rId10"/>
    <p:sldId id="264" r:id="rId11"/>
    <p:sldId id="265" r:id="rId12"/>
    <p:sldId id="266" r:id="rId13"/>
    <p:sldId id="267"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BC8D"/>
    <a:srgbClr val="C09540"/>
    <a:srgbClr val="C28E96"/>
    <a:srgbClr val="0005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4" d="100"/>
          <a:sy n="74" d="100"/>
        </p:scale>
        <p:origin x="56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39733" y="1302546"/>
            <a:ext cx="7298267" cy="1750219"/>
          </a:xfrm>
          <a:gradFill flip="none" rotWithShape="1">
            <a:gsLst>
              <a:gs pos="0">
                <a:srgbClr val="AEBCD0"/>
              </a:gs>
              <a:gs pos="57000">
                <a:srgbClr val="010727"/>
              </a:gs>
            </a:gsLst>
            <a:path path="circle">
              <a:fillToRect l="100000" t="100000"/>
            </a:path>
            <a:tileRect r="-100000" b="-100000"/>
          </a:gradFill>
        </p:spPr>
        <p:txBody>
          <a:bodyPr anchor="b">
            <a:noAutofit/>
          </a:bodyPr>
          <a:lstStyle>
            <a:lvl1pPr algn="ctr">
              <a:defRPr sz="5400" b="1" cap="none" spc="0">
                <a:ln w="13462">
                  <a:solidFill>
                    <a:schemeClr val="bg1"/>
                  </a:solidFill>
                  <a:prstDash val="solid"/>
                </a:ln>
                <a:solidFill>
                  <a:schemeClr val="tx1">
                    <a:lumMod val="85000"/>
                    <a:lumOff val="15000"/>
                  </a:schemeClr>
                </a:solidFill>
                <a:effectLst>
                  <a:outerShdw blurRad="38100" dist="38100" dir="2700000" algn="tl">
                    <a:srgbClr val="000000">
                      <a:alpha val="43137"/>
                    </a:srgbClr>
                  </a:outerShdw>
                </a:effectLst>
                <a:latin typeface="Arial Narrow" panose="020B0606020202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046133" y="3475039"/>
            <a:ext cx="6739467" cy="5254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860ECF79-B8EC-4B22-9199-6A6AC2ED2346}" type="datetimeFigureOut">
              <a:rPr lang="en-US">
                <a:solidFill>
                  <a:srgbClr val="FFFFFF">
                    <a:tint val="75000"/>
                  </a:srgbClr>
                </a:solidFill>
              </a:rPr>
              <a:pPr>
                <a:defRPr/>
              </a:pPr>
              <a:t>8/17/2018</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B0342D50-BFB3-453F-8FFD-A49785117EE4}" type="slidenum">
              <a:rPr lang="en-US">
                <a:solidFill>
                  <a:srgbClr val="FFFFFF">
                    <a:tint val="75000"/>
                  </a:srgbClr>
                </a:solidFill>
              </a:rPr>
              <a:pPr>
                <a:defRPr/>
              </a:pPr>
              <a:t>‹#›</a:t>
            </a:fld>
            <a:endParaRPr lang="en-US">
              <a:solidFill>
                <a:srgbClr val="FFFFFF">
                  <a:tint val="75000"/>
                </a:srgbClr>
              </a:solidFill>
            </a:endParaRPr>
          </a:p>
        </p:txBody>
      </p:sp>
    </p:spTree>
    <p:extLst>
      <p:ext uri="{BB962C8B-B14F-4D97-AF65-F5344CB8AC3E}">
        <p14:creationId xmlns:p14="http://schemas.microsoft.com/office/powerpoint/2010/main" val="354851998"/>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218FA42-8783-4C97-AADD-2DA23C826405}" type="datetimeFigureOut">
              <a:rPr lang="en-US">
                <a:solidFill>
                  <a:srgbClr val="FFFFFF">
                    <a:tint val="75000"/>
                  </a:srgbClr>
                </a:solidFill>
              </a:rPr>
              <a:pPr>
                <a:defRPr/>
              </a:pPr>
              <a:t>8/17/2018</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343EA3B2-8537-47A7-9D9F-8F4E9D96EFD9}" type="slidenum">
              <a:rPr lang="en-US">
                <a:solidFill>
                  <a:srgbClr val="FFFFFF">
                    <a:tint val="75000"/>
                  </a:srgbClr>
                </a:solidFill>
              </a:rPr>
              <a:pPr>
                <a:defRPr/>
              </a:pPr>
              <a:t>‹#›</a:t>
            </a:fld>
            <a:endParaRPr lang="en-US">
              <a:solidFill>
                <a:srgbClr val="FFFFFF">
                  <a:tint val="75000"/>
                </a:srgbClr>
              </a:solidFill>
            </a:endParaRPr>
          </a:p>
        </p:txBody>
      </p:sp>
    </p:spTree>
    <p:extLst>
      <p:ext uri="{BB962C8B-B14F-4D97-AF65-F5344CB8AC3E}">
        <p14:creationId xmlns:p14="http://schemas.microsoft.com/office/powerpoint/2010/main" val="3229621398"/>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7"/>
            <a:ext cx="2628900" cy="581183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5" y="365127"/>
            <a:ext cx="7734300" cy="58118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37282E6-8097-4C5C-9173-BAC61A1BA2CD}" type="datetimeFigureOut">
              <a:rPr lang="en-US">
                <a:solidFill>
                  <a:srgbClr val="FFFFFF">
                    <a:tint val="75000"/>
                  </a:srgbClr>
                </a:solidFill>
              </a:rPr>
              <a:pPr>
                <a:defRPr/>
              </a:pPr>
              <a:t>8/17/2018</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8E7BFE78-E7D3-4085-A5AF-A54871107D51}" type="slidenum">
              <a:rPr lang="en-US">
                <a:solidFill>
                  <a:srgbClr val="FFFFFF">
                    <a:tint val="75000"/>
                  </a:srgbClr>
                </a:solidFill>
              </a:rPr>
              <a:pPr>
                <a:defRPr/>
              </a:pPr>
              <a:t>‹#›</a:t>
            </a:fld>
            <a:endParaRPr lang="en-US">
              <a:solidFill>
                <a:srgbClr val="FFFFFF">
                  <a:tint val="75000"/>
                </a:srgbClr>
              </a:solidFill>
            </a:endParaRPr>
          </a:p>
        </p:txBody>
      </p:sp>
    </p:spTree>
    <p:extLst>
      <p:ext uri="{BB962C8B-B14F-4D97-AF65-F5344CB8AC3E}">
        <p14:creationId xmlns:p14="http://schemas.microsoft.com/office/powerpoint/2010/main" val="2884147958"/>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30"/>
            <a:ext cx="103632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519199-1E76-4E4B-B80A-053C71F5EC81}"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2225345063"/>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99731B-D05A-492F-B4FA-4A09AEDE13AF}"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294872641"/>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4"/>
            <a:ext cx="103632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93B282-E330-40CD-B5D4-71F692E4D025}"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806577993"/>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816CF49-1699-44F7-B809-6D9520F20EE7}"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708998635"/>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9600" y="1535114"/>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93372" y="1535114"/>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2FE8611-3E05-46E7-A369-05E424DD7C32}"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1103821587"/>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F00B093-28BD-43EE-B723-F78FB32D1746}"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380125937"/>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C4FE57F-5CEC-44AC-B653-08E8728C9BFC}"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1763976492"/>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5" y="273050"/>
            <a:ext cx="4011084" cy="1162051"/>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9605"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FB4788-2770-4E20-A3F6-8AA13829625B}"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456360433"/>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ctrTitle"/>
          </p:nvPr>
        </p:nvSpPr>
        <p:spPr>
          <a:xfrm>
            <a:off x="838200" y="392113"/>
            <a:ext cx="10515600" cy="1254125"/>
          </a:xfrm>
          <a:gradFill flip="none" rotWithShape="1">
            <a:gsLst>
              <a:gs pos="0">
                <a:srgbClr val="AEBCD0"/>
              </a:gs>
              <a:gs pos="57000">
                <a:srgbClr val="010727"/>
              </a:gs>
            </a:gsLst>
            <a:path path="circle">
              <a:fillToRect l="100000" t="100000"/>
            </a:path>
            <a:tileRect r="-100000" b="-100000"/>
          </a:gradFill>
        </p:spPr>
        <p:txBody>
          <a:bodyPr anchor="b">
            <a:noAutofit/>
          </a:bodyPr>
          <a:lstStyle>
            <a:lvl1pPr algn="ctr">
              <a:defRPr sz="4800" b="1" cap="none" spc="0">
                <a:ln w="13462">
                  <a:solidFill>
                    <a:schemeClr val="bg1"/>
                  </a:solidFill>
                  <a:prstDash val="solid"/>
                </a:ln>
                <a:solidFill>
                  <a:schemeClr val="tx1">
                    <a:lumMod val="85000"/>
                    <a:lumOff val="15000"/>
                  </a:schemeClr>
                </a:solidFill>
                <a:effectLst>
                  <a:outerShdw blurRad="38100" dist="38100" dir="2700000" algn="tl">
                    <a:srgbClr val="000000">
                      <a:alpha val="43137"/>
                    </a:srgbClr>
                  </a:outerShdw>
                </a:effectLst>
                <a:latin typeface="Arial Narrow" panose="020B0606020202030204" pitchFamily="34" charset="0"/>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03E426AF-38FE-4B6A-B383-445A137F0CFE}" type="datetimeFigureOut">
              <a:rPr lang="en-US">
                <a:solidFill>
                  <a:srgbClr val="FFFFFF">
                    <a:tint val="75000"/>
                  </a:srgbClr>
                </a:solidFill>
              </a:rPr>
              <a:pPr>
                <a:defRPr/>
              </a:pPr>
              <a:t>8/17/2018</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F7EB2E47-A751-40CD-80BC-DF9FBC543B0E}" type="slidenum">
              <a:rPr lang="en-US">
                <a:solidFill>
                  <a:srgbClr val="FFFFFF">
                    <a:tint val="75000"/>
                  </a:srgbClr>
                </a:solidFill>
              </a:rPr>
              <a:pPr>
                <a:defRPr/>
              </a:pPr>
              <a:t>‹#›</a:t>
            </a:fld>
            <a:endParaRPr lang="en-US">
              <a:solidFill>
                <a:srgbClr val="FFFFFF">
                  <a:tint val="75000"/>
                </a:srgbClr>
              </a:solidFill>
            </a:endParaRPr>
          </a:p>
        </p:txBody>
      </p:sp>
    </p:spTree>
    <p:extLst>
      <p:ext uri="{BB962C8B-B14F-4D97-AF65-F5344CB8AC3E}">
        <p14:creationId xmlns:p14="http://schemas.microsoft.com/office/powerpoint/2010/main" val="2246258320"/>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1"/>
            <a:ext cx="7315200" cy="5667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tr-TR" noProof="0" smtClean="0"/>
          </a:p>
        </p:txBody>
      </p:sp>
      <p:sp>
        <p:nvSpPr>
          <p:cNvPr id="4" name="3 Metin Yer Tutucusu"/>
          <p:cNvSpPr>
            <a:spLocks noGrp="1"/>
          </p:cNvSpPr>
          <p:nvPr>
            <p:ph type="body" sz="half" idx="2"/>
          </p:nvPr>
        </p:nvSpPr>
        <p:spPr>
          <a:xfrm>
            <a:off x="2389717" y="5367339"/>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94CAD1A-C682-4D1D-AD04-9EBF4D46890B}"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2003067711"/>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3C163C-A896-4840-A72B-C5FBA2B87DC7}"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949602358"/>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41"/>
            <a:ext cx="27432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09600" y="274641"/>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FC83235-8E2E-489A-9555-89FF81E07A3A}"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1731487479"/>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IN"/>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1496EA-ABF6-4AA3-BAF3-9C255DBA5E82}"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3390804358"/>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50B0BC-25A0-43C7-9653-DAF160E71003}"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2613715647"/>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1" y="4589466"/>
            <a:ext cx="10515600" cy="1500187"/>
          </a:xfrm>
        </p:spPr>
        <p:txBody>
          <a:bodyPr/>
          <a:lstStyle>
            <a:lvl1pPr marL="0" indent="0">
              <a:buNone/>
              <a:defRPr sz="2400"/>
            </a:lvl1pPr>
            <a:lvl2pPr marL="457189" indent="0">
              <a:buNone/>
              <a:defRPr sz="2000"/>
            </a:lvl2pPr>
            <a:lvl3pPr marL="914377" indent="0">
              <a:buNone/>
              <a:defRPr sz="18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0C39CA-F197-40F9-AD9D-964647E95E5D}"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2044295123"/>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609600" y="1600204"/>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97600" y="1600204"/>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C7D89F-C242-48E7-8579-7521062D6E20}"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1065553570"/>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9"/>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40322" y="1681163"/>
            <a:ext cx="5158316"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22"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AF62745-2C41-48B2-B4F0-0B5D8FC52FD3}"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130071642"/>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640A6B6-6946-42BA-96AD-0C37319F8A2C}"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1379069511"/>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5BD1F19-036E-4368-9F11-7042573BC6D8}"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77771945"/>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3"/>
            <a:ext cx="10515600" cy="2852737"/>
          </a:xfrm>
        </p:spPr>
        <p:txBody>
          <a:bodyPr anchor="b"/>
          <a:lstStyle>
            <a:lvl1pPr>
              <a:defRPr sz="6000"/>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1" y="4589468"/>
            <a:ext cx="10515600"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3CAFD89-D1CD-41F8-A6BF-87C95B8C49BE}" type="datetimeFigureOut">
              <a:rPr lang="en-US">
                <a:solidFill>
                  <a:srgbClr val="FFFFFF">
                    <a:tint val="75000"/>
                  </a:srgbClr>
                </a:solidFill>
              </a:rPr>
              <a:pPr>
                <a:defRPr/>
              </a:pPr>
              <a:t>8/17/2018</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C7388387-CC0E-4DB4-9F91-195DABC2463D}" type="slidenum">
              <a:rPr lang="en-US">
                <a:solidFill>
                  <a:srgbClr val="FFFFFF">
                    <a:tint val="75000"/>
                  </a:srgbClr>
                </a:solidFill>
              </a:rPr>
              <a:pPr>
                <a:defRPr/>
              </a:pPr>
              <a:t>‹#›</a:t>
            </a:fld>
            <a:endParaRPr lang="en-US">
              <a:solidFill>
                <a:srgbClr val="FFFFFF">
                  <a:tint val="75000"/>
                </a:srgbClr>
              </a:solidFill>
            </a:endParaRPr>
          </a:p>
        </p:txBody>
      </p:sp>
    </p:spTree>
    <p:extLst>
      <p:ext uri="{BB962C8B-B14F-4D97-AF65-F5344CB8AC3E}">
        <p14:creationId xmlns:p14="http://schemas.microsoft.com/office/powerpoint/2010/main" val="3472987389"/>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2" y="457200"/>
            <a:ext cx="393276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717" y="98743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40322" y="2057401"/>
            <a:ext cx="393276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2133EDA-B31E-4D5E-B01E-EC214359B322}"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2717531833"/>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2" y="457200"/>
            <a:ext cx="393276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717" y="987430"/>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IN" noProof="0" smtClean="0"/>
          </a:p>
        </p:txBody>
      </p:sp>
      <p:sp>
        <p:nvSpPr>
          <p:cNvPr id="4" name="Text Placeholder 3"/>
          <p:cNvSpPr>
            <a:spLocks noGrp="1"/>
          </p:cNvSpPr>
          <p:nvPr>
            <p:ph type="body" sz="half" idx="2"/>
          </p:nvPr>
        </p:nvSpPr>
        <p:spPr>
          <a:xfrm>
            <a:off x="840322" y="2057401"/>
            <a:ext cx="393276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44DBC4-B2E9-4D9D-BA9A-E4970A59E96A}"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177724241"/>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319A74-FB2A-408C-A62A-BF420F82BABF}"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1866807212"/>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8B546F-1FE0-44E4-AF64-6A5EDFBAD436}"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3416765682"/>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85403CE3-C9CF-4C0A-BDEF-298D8AC59F46}" type="datetimeFigureOut">
              <a:rPr lang="en-US">
                <a:solidFill>
                  <a:srgbClr val="FFFFFF">
                    <a:tint val="75000"/>
                  </a:srgbClr>
                </a:solidFill>
              </a:rPr>
              <a:pPr>
                <a:defRPr/>
              </a:pPr>
              <a:t>8/17/2018</a:t>
            </a:fld>
            <a:endParaRPr lang="en-US">
              <a:solidFill>
                <a:srgbClr val="FFFFFF">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7BA08332-CA7F-4623-B1F1-225F4B21D9EB}" type="slidenum">
              <a:rPr lang="en-US">
                <a:solidFill>
                  <a:srgbClr val="FFFFFF">
                    <a:tint val="75000"/>
                  </a:srgbClr>
                </a:solidFill>
              </a:rPr>
              <a:pPr>
                <a:defRPr/>
              </a:pPr>
              <a:t>‹#›</a:t>
            </a:fld>
            <a:endParaRPr lang="en-US">
              <a:solidFill>
                <a:srgbClr val="FFFFFF">
                  <a:tint val="75000"/>
                </a:srgbClr>
              </a:solidFill>
            </a:endParaRPr>
          </a:p>
        </p:txBody>
      </p:sp>
    </p:spTree>
    <p:extLst>
      <p:ext uri="{BB962C8B-B14F-4D97-AF65-F5344CB8AC3E}">
        <p14:creationId xmlns:p14="http://schemas.microsoft.com/office/powerpoint/2010/main" val="579810446"/>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5"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5"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6828188D-C282-4959-BED8-2BAF1F7BCC45}" type="datetimeFigureOut">
              <a:rPr lang="en-US">
                <a:solidFill>
                  <a:srgbClr val="FFFFFF">
                    <a:tint val="75000"/>
                  </a:srgbClr>
                </a:solidFill>
              </a:rPr>
              <a:pPr>
                <a:defRPr/>
              </a:pPr>
              <a:t>8/17/2018</a:t>
            </a:fld>
            <a:endParaRPr lang="en-US">
              <a:solidFill>
                <a:srgbClr val="FFFFFF">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7E4FD329-03F6-42AF-B1BC-3676FBF53ADC}" type="slidenum">
              <a:rPr lang="en-US">
                <a:solidFill>
                  <a:srgbClr val="FFFFFF">
                    <a:tint val="75000"/>
                  </a:srgbClr>
                </a:solidFill>
              </a:rPr>
              <a:pPr>
                <a:defRPr/>
              </a:pPr>
              <a:t>‹#›</a:t>
            </a:fld>
            <a:endParaRPr lang="en-US">
              <a:solidFill>
                <a:srgbClr val="FFFFFF">
                  <a:tint val="75000"/>
                </a:srgbClr>
              </a:solidFill>
            </a:endParaRPr>
          </a:p>
        </p:txBody>
      </p:sp>
    </p:spTree>
    <p:extLst>
      <p:ext uri="{BB962C8B-B14F-4D97-AF65-F5344CB8AC3E}">
        <p14:creationId xmlns:p14="http://schemas.microsoft.com/office/powerpoint/2010/main" val="1950829048"/>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E77C290F-DF0C-4FFC-8721-047AC02A782B}" type="datetimeFigureOut">
              <a:rPr lang="en-US">
                <a:solidFill>
                  <a:srgbClr val="FFFFFF">
                    <a:tint val="75000"/>
                  </a:srgbClr>
                </a:solidFill>
              </a:rPr>
              <a:pPr>
                <a:defRPr/>
              </a:pPr>
              <a:t>8/17/2018</a:t>
            </a:fld>
            <a:endParaRPr lang="en-US">
              <a:solidFill>
                <a:srgbClr val="FFFFFF">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C893E4FF-5EFF-4702-A59B-A4AB3D197D6F}" type="slidenum">
              <a:rPr lang="en-US">
                <a:solidFill>
                  <a:srgbClr val="FFFFFF">
                    <a:tint val="75000"/>
                  </a:srgbClr>
                </a:solidFill>
              </a:rPr>
              <a:pPr>
                <a:defRPr/>
              </a:pPr>
              <a:t>‹#›</a:t>
            </a:fld>
            <a:endParaRPr lang="en-US">
              <a:solidFill>
                <a:srgbClr val="FFFFFF">
                  <a:tint val="75000"/>
                </a:srgbClr>
              </a:solidFill>
            </a:endParaRPr>
          </a:p>
        </p:txBody>
      </p:sp>
    </p:spTree>
    <p:extLst>
      <p:ext uri="{BB962C8B-B14F-4D97-AF65-F5344CB8AC3E}">
        <p14:creationId xmlns:p14="http://schemas.microsoft.com/office/powerpoint/2010/main" val="135734636"/>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F1C4D8A-0982-4126-95FB-0AA75955449C}" type="datetimeFigureOut">
              <a:rPr lang="en-US">
                <a:solidFill>
                  <a:srgbClr val="FFFFFF">
                    <a:tint val="75000"/>
                  </a:srgbClr>
                </a:solidFill>
              </a:rPr>
              <a:pPr>
                <a:defRPr/>
              </a:pPr>
              <a:t>8/17/2018</a:t>
            </a:fld>
            <a:endParaRPr lang="en-US">
              <a:solidFill>
                <a:srgbClr val="FFFFFF">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A7959F9B-387C-4170-BFD4-0B7D8EE5C6DF}" type="slidenum">
              <a:rPr lang="en-US">
                <a:solidFill>
                  <a:srgbClr val="FFFFFF">
                    <a:tint val="75000"/>
                  </a:srgbClr>
                </a:solidFill>
              </a:rPr>
              <a:pPr>
                <a:defRPr/>
              </a:pPr>
              <a:t>‹#›</a:t>
            </a:fld>
            <a:endParaRPr lang="en-US">
              <a:solidFill>
                <a:srgbClr val="FFFFFF">
                  <a:tint val="75000"/>
                </a:srgbClr>
              </a:solidFill>
            </a:endParaRPr>
          </a:p>
        </p:txBody>
      </p:sp>
    </p:spTree>
    <p:extLst>
      <p:ext uri="{BB962C8B-B14F-4D97-AF65-F5344CB8AC3E}">
        <p14:creationId xmlns:p14="http://schemas.microsoft.com/office/powerpoint/2010/main" val="3962258945"/>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3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9E3FF70-144D-401F-8F74-6F479CF6D2BA}" type="datetimeFigureOut">
              <a:rPr lang="en-US">
                <a:solidFill>
                  <a:srgbClr val="FFFFFF">
                    <a:tint val="75000"/>
                  </a:srgbClr>
                </a:solidFill>
              </a:rPr>
              <a:pPr>
                <a:defRPr/>
              </a:pPr>
              <a:t>8/17/2018</a:t>
            </a:fld>
            <a:endParaRPr lang="en-US">
              <a:solidFill>
                <a:srgbClr val="FFFFFF">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881B2F53-AA55-49BA-B7CC-E34E8CF9EDEB}" type="slidenum">
              <a:rPr lang="en-US">
                <a:solidFill>
                  <a:srgbClr val="FFFFFF">
                    <a:tint val="75000"/>
                  </a:srgbClr>
                </a:solidFill>
              </a:rPr>
              <a:pPr>
                <a:defRPr/>
              </a:pPr>
              <a:t>‹#›</a:t>
            </a:fld>
            <a:endParaRPr lang="en-US">
              <a:solidFill>
                <a:srgbClr val="FFFFFF">
                  <a:tint val="75000"/>
                </a:srgbClr>
              </a:solidFill>
            </a:endParaRPr>
          </a:p>
        </p:txBody>
      </p:sp>
    </p:spTree>
    <p:extLst>
      <p:ext uri="{BB962C8B-B14F-4D97-AF65-F5344CB8AC3E}">
        <p14:creationId xmlns:p14="http://schemas.microsoft.com/office/powerpoint/2010/main" val="408566200"/>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30"/>
            <a:ext cx="6172200" cy="4873625"/>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018B0B8-069D-4276-9A1B-391D406AC0B7}" type="datetimeFigureOut">
              <a:rPr lang="en-US">
                <a:solidFill>
                  <a:srgbClr val="FFFFFF">
                    <a:tint val="75000"/>
                  </a:srgbClr>
                </a:solidFill>
              </a:rPr>
              <a:pPr>
                <a:defRPr/>
              </a:pPr>
              <a:t>8/17/2018</a:t>
            </a:fld>
            <a:endParaRPr lang="en-US">
              <a:solidFill>
                <a:srgbClr val="FFFFFF">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D4EDAB21-E133-448F-B1C1-4615F520BADF}" type="slidenum">
              <a:rPr lang="en-US">
                <a:solidFill>
                  <a:srgbClr val="FFFFFF">
                    <a:tint val="75000"/>
                  </a:srgbClr>
                </a:solidFill>
              </a:rPr>
              <a:pPr>
                <a:defRPr/>
              </a:pPr>
              <a:t>‹#›</a:t>
            </a:fld>
            <a:endParaRPr lang="en-US">
              <a:solidFill>
                <a:srgbClr val="FFFFFF">
                  <a:tint val="75000"/>
                </a:srgbClr>
              </a:solidFill>
            </a:endParaRPr>
          </a:p>
        </p:txBody>
      </p:sp>
    </p:spTree>
    <p:extLst>
      <p:ext uri="{BB962C8B-B14F-4D97-AF65-F5344CB8AC3E}">
        <p14:creationId xmlns:p14="http://schemas.microsoft.com/office/powerpoint/2010/main" val="932465673"/>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38200" y="1825625"/>
            <a:ext cx="10515600" cy="435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38200" y="6356353"/>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E62ECFD-3BB7-43C9-B2FC-97A2212730D5}" type="datetimeFigureOut">
              <a:rPr lang="en-US">
                <a:solidFill>
                  <a:srgbClr val="FFFFFF">
                    <a:tint val="75000"/>
                  </a:srgbClr>
                </a:solidFill>
                <a:cs typeface="Arial" panose="020B0604020202020204" pitchFamily="34" charset="0"/>
              </a:rPr>
              <a:pPr>
                <a:defRPr/>
              </a:pPr>
              <a:t>8/17/2018</a:t>
            </a:fld>
            <a:endParaRPr lang="en-US">
              <a:solidFill>
                <a:srgbClr val="FFFFFF">
                  <a:tint val="75000"/>
                </a:srgbClr>
              </a:solidFill>
              <a:cs typeface="Arial" panose="020B0604020202020204" pitchFamily="34" charset="0"/>
            </a:endParaRPr>
          </a:p>
        </p:txBody>
      </p:sp>
      <p:sp>
        <p:nvSpPr>
          <p:cNvPr id="5" name="Footer Placeholder 4"/>
          <p:cNvSpPr>
            <a:spLocks noGrp="1"/>
          </p:cNvSpPr>
          <p:nvPr>
            <p:ph type="ftr" sz="quarter" idx="3"/>
          </p:nvPr>
        </p:nvSpPr>
        <p:spPr>
          <a:xfrm>
            <a:off x="4038600" y="6356353"/>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srgbClr val="FFFFFF">
                  <a:tint val="75000"/>
                </a:srgbClr>
              </a:solidFill>
              <a:cs typeface="Arial" panose="020B0604020202020204" pitchFamily="34" charset="0"/>
            </a:endParaRPr>
          </a:p>
        </p:txBody>
      </p:sp>
      <p:sp>
        <p:nvSpPr>
          <p:cNvPr id="6" name="Slide Number Placeholder 5"/>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B57A0534-CB8B-46A9-BDA8-0D790F514119}" type="slidenum">
              <a:rPr lang="en-US">
                <a:solidFill>
                  <a:srgbClr val="FFFFFF">
                    <a:tint val="75000"/>
                  </a:srgbClr>
                </a:solidFill>
                <a:cs typeface="Arial" panose="020B0604020202020204" pitchFamily="34" charset="0"/>
              </a:rPr>
              <a:pPr>
                <a:defRPr/>
              </a:pPr>
              <a:t>‹#›</a:t>
            </a:fld>
            <a:endParaRPr lang="en-US">
              <a:solidFill>
                <a:srgbClr val="FFFFFF">
                  <a:tint val="75000"/>
                </a:srgbClr>
              </a:solidFill>
              <a:cs typeface="Arial" panose="020B0604020202020204" pitchFamily="34" charset="0"/>
            </a:endParaRPr>
          </a:p>
        </p:txBody>
      </p:sp>
    </p:spTree>
    <p:extLst>
      <p:ext uri="{BB962C8B-B14F-4D97-AF65-F5344CB8AC3E}">
        <p14:creationId xmlns:p14="http://schemas.microsoft.com/office/powerpoint/2010/main" val="3803108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189"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377"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566"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754"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594" indent="-228594"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83" indent="-228594"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2971" indent="-228594"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60" indent="-228594"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349" indent="-228594"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609600" y="1600204"/>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09600" y="6245226"/>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4165600" y="6245226"/>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8737600" y="6245226"/>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2995283C-9331-45B0-A449-FA3FF50578AE}" type="slidenum">
              <a:rPr lang="es-ES">
                <a:solidFill>
                  <a:srgbClr val="000000"/>
                </a:solidFill>
              </a:rPr>
              <a:pPr fontAlgn="base">
                <a:spcBef>
                  <a:spcPct val="0"/>
                </a:spcBef>
                <a:spcAft>
                  <a:spcPct val="0"/>
                </a:spcAft>
                <a:defRPr/>
              </a:pPr>
              <a:t>‹#›</a:t>
            </a:fld>
            <a:endParaRPr lang="es-ES">
              <a:solidFill>
                <a:srgbClr val="000000"/>
              </a:solidFill>
            </a:endParaRPr>
          </a:p>
        </p:txBody>
      </p:sp>
    </p:spTree>
    <p:extLst>
      <p:ext uri="{BB962C8B-B14F-4D97-AF65-F5344CB8AC3E}">
        <p14:creationId xmlns:p14="http://schemas.microsoft.com/office/powerpoint/2010/main" val="21884631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89" algn="ctr" rtl="0" fontAlgn="base">
        <a:spcBef>
          <a:spcPct val="0"/>
        </a:spcBef>
        <a:spcAft>
          <a:spcPct val="0"/>
        </a:spcAft>
        <a:defRPr sz="4400">
          <a:solidFill>
            <a:schemeClr val="tx2"/>
          </a:solidFill>
          <a:latin typeface="Arial" charset="0"/>
          <a:cs typeface="Arial" charset="0"/>
        </a:defRPr>
      </a:lvl6pPr>
      <a:lvl7pPr marL="914377" algn="ctr" rtl="0" fontAlgn="base">
        <a:spcBef>
          <a:spcPct val="0"/>
        </a:spcBef>
        <a:spcAft>
          <a:spcPct val="0"/>
        </a:spcAft>
        <a:defRPr sz="4400">
          <a:solidFill>
            <a:schemeClr val="tx2"/>
          </a:solidFill>
          <a:latin typeface="Arial" charset="0"/>
          <a:cs typeface="Arial" charset="0"/>
        </a:defRPr>
      </a:lvl7pPr>
      <a:lvl8pPr marL="1371566" algn="ctr" rtl="0" fontAlgn="base">
        <a:spcBef>
          <a:spcPct val="0"/>
        </a:spcBef>
        <a:spcAft>
          <a:spcPct val="0"/>
        </a:spcAft>
        <a:defRPr sz="4400">
          <a:solidFill>
            <a:schemeClr val="tx2"/>
          </a:solidFill>
          <a:latin typeface="Arial" charset="0"/>
          <a:cs typeface="Arial" charset="0"/>
        </a:defRPr>
      </a:lvl8pPr>
      <a:lvl9pPr marL="1828754" algn="ctr" rtl="0" fontAlgn="base">
        <a:spcBef>
          <a:spcPct val="0"/>
        </a:spcBef>
        <a:spcAft>
          <a:spcPct val="0"/>
        </a:spcAft>
        <a:defRPr sz="4400">
          <a:solidFill>
            <a:schemeClr val="tx2"/>
          </a:solidFill>
          <a:latin typeface="Arial" charset="0"/>
          <a:cs typeface="Arial" charset="0"/>
        </a:defRPr>
      </a:lvl9pPr>
    </p:titleStyle>
    <p:bodyStyle>
      <a:lvl1pPr marL="342891" indent="-342891" algn="l" rtl="0" eaLnBrk="0" fontAlgn="base" hangingPunct="0">
        <a:spcBef>
          <a:spcPct val="20000"/>
        </a:spcBef>
        <a:spcAft>
          <a:spcPct val="0"/>
        </a:spcAft>
        <a:buChar char="•"/>
        <a:defRPr sz="3200">
          <a:solidFill>
            <a:schemeClr val="tx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cs typeface="+mn-cs"/>
        </a:defRPr>
      </a:lvl2pPr>
      <a:lvl3pPr marL="1142971" indent="-228594" algn="l" rtl="0" eaLnBrk="0" fontAlgn="base" hangingPunct="0">
        <a:spcBef>
          <a:spcPct val="20000"/>
        </a:spcBef>
        <a:spcAft>
          <a:spcPct val="0"/>
        </a:spcAft>
        <a:buChar char="•"/>
        <a:defRPr sz="2400">
          <a:solidFill>
            <a:schemeClr val="tx1"/>
          </a:solidFill>
          <a:latin typeface="+mn-lt"/>
          <a:cs typeface="+mn-cs"/>
        </a:defRPr>
      </a:lvl3pPr>
      <a:lvl4pPr marL="1600160" indent="-228594" algn="l" rtl="0" eaLnBrk="0" fontAlgn="base" hangingPunct="0">
        <a:spcBef>
          <a:spcPct val="20000"/>
        </a:spcBef>
        <a:spcAft>
          <a:spcPct val="0"/>
        </a:spcAft>
        <a:buChar char="–"/>
        <a:defRPr sz="2000">
          <a:solidFill>
            <a:schemeClr val="tx1"/>
          </a:solidFill>
          <a:latin typeface="+mn-lt"/>
          <a:cs typeface="+mn-cs"/>
        </a:defRPr>
      </a:lvl4pPr>
      <a:lvl5pPr marL="2057349" indent="-228594" algn="l" rtl="0" eaLnBrk="0" fontAlgn="base" hangingPunct="0">
        <a:spcBef>
          <a:spcPct val="20000"/>
        </a:spcBef>
        <a:spcAft>
          <a:spcPct val="0"/>
        </a:spcAft>
        <a:buChar char="»"/>
        <a:defRPr sz="2000">
          <a:solidFill>
            <a:schemeClr val="tx1"/>
          </a:solidFill>
          <a:latin typeface="+mn-lt"/>
          <a:cs typeface="+mn-cs"/>
        </a:defRPr>
      </a:lvl5pPr>
      <a:lvl6pPr marL="2514537" indent="-228594" algn="l" rtl="0" fontAlgn="base">
        <a:spcBef>
          <a:spcPct val="20000"/>
        </a:spcBef>
        <a:spcAft>
          <a:spcPct val="0"/>
        </a:spcAft>
        <a:buChar char="»"/>
        <a:defRPr sz="2000">
          <a:solidFill>
            <a:schemeClr val="tx1"/>
          </a:solidFill>
          <a:latin typeface="+mn-lt"/>
          <a:cs typeface="+mn-cs"/>
        </a:defRPr>
      </a:lvl6pPr>
      <a:lvl7pPr marL="2971726" indent="-228594" algn="l" rtl="0" fontAlgn="base">
        <a:spcBef>
          <a:spcPct val="20000"/>
        </a:spcBef>
        <a:spcAft>
          <a:spcPct val="0"/>
        </a:spcAft>
        <a:buChar char="»"/>
        <a:defRPr sz="2000">
          <a:solidFill>
            <a:schemeClr val="tx1"/>
          </a:solidFill>
          <a:latin typeface="+mn-lt"/>
          <a:cs typeface="+mn-cs"/>
        </a:defRPr>
      </a:lvl7pPr>
      <a:lvl8pPr marL="3428914" indent="-228594" algn="l" rtl="0" fontAlgn="base">
        <a:spcBef>
          <a:spcPct val="20000"/>
        </a:spcBef>
        <a:spcAft>
          <a:spcPct val="0"/>
        </a:spcAft>
        <a:buChar char="»"/>
        <a:defRPr sz="2000">
          <a:solidFill>
            <a:schemeClr val="tx1"/>
          </a:solidFill>
          <a:latin typeface="+mn-lt"/>
          <a:cs typeface="+mn-cs"/>
        </a:defRPr>
      </a:lvl8pPr>
      <a:lvl9pPr marL="3886103" indent="-228594" algn="l" rtl="0" fontAlgn="base">
        <a:spcBef>
          <a:spcPct val="20000"/>
        </a:spcBef>
        <a:spcAft>
          <a:spcPct val="0"/>
        </a:spcAft>
        <a:buChar char="»"/>
        <a:defRPr sz="2000">
          <a:solidFill>
            <a:schemeClr val="tx1"/>
          </a:solidFill>
          <a:latin typeface="+mn-lt"/>
          <a:cs typeface="+mn-cs"/>
        </a:defRPr>
      </a:lvl9pPr>
    </p:bodyStyle>
    <p:otherStyle>
      <a:defPPr>
        <a:defRPr lang="tr-T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609600" y="1600204"/>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09600" y="6245226"/>
            <a:ext cx="28448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4165600" y="6245226"/>
            <a:ext cx="38608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8737600" y="6245226"/>
            <a:ext cx="28448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61E2A54E-C452-4B23-9DB2-D8F26EFD9D15}" type="slidenum">
              <a:rPr lang="es-ES">
                <a:solidFill>
                  <a:srgbClr val="000000"/>
                </a:solidFill>
              </a:rPr>
              <a:pPr fontAlgn="base">
                <a:spcBef>
                  <a:spcPct val="0"/>
                </a:spcBef>
                <a:spcAft>
                  <a:spcPct val="0"/>
                </a:spcAft>
                <a:defRPr/>
              </a:pPr>
              <a:t>‹#›</a:t>
            </a:fld>
            <a:endParaRPr lang="es-ES">
              <a:solidFill>
                <a:srgbClr val="000000"/>
              </a:solidFill>
            </a:endParaRPr>
          </a:p>
        </p:txBody>
      </p:sp>
    </p:spTree>
    <p:extLst>
      <p:ext uri="{BB962C8B-B14F-4D97-AF65-F5344CB8AC3E}">
        <p14:creationId xmlns:p14="http://schemas.microsoft.com/office/powerpoint/2010/main" val="934654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189"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377"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566"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754"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891" indent="-342891" algn="l" rtl="0" eaLnBrk="0" fontAlgn="base" hangingPunct="0">
        <a:spcBef>
          <a:spcPct val="20000"/>
        </a:spcBef>
        <a:spcAft>
          <a:spcPct val="0"/>
        </a:spcAft>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Char char="»"/>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4.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8.png"/><Relationship Id="rId2" Type="http://schemas.openxmlformats.org/officeDocument/2006/relationships/image" Target="../media/image14.jpeg"/><Relationship Id="rId1" Type="http://schemas.openxmlformats.org/officeDocument/2006/relationships/slideLayout" Target="../slideLayouts/slideLayout2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6" descr="http://www.spineandneurosurgeryhospitalindia.com/spineandneurosurgeryhospitalindia.com-images/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7004" y="4981716"/>
            <a:ext cx="6993228" cy="15851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28789" y="131863"/>
            <a:ext cx="12320789" cy="1709359"/>
          </a:xfrm>
          <a:prstGeom prst="rect">
            <a:avLst/>
          </a:prstGeom>
        </p:spPr>
      </p:pic>
      <p:pic>
        <p:nvPicPr>
          <p:cNvPr id="18434" name="Picture 2" descr="Image result for NeuroSurge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9426" y="1299215"/>
            <a:ext cx="7006106" cy="4037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307229"/>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15911"/>
            <a:ext cx="10491975" cy="830997"/>
          </a:xfrm>
          <a:prstGeom prst="rect">
            <a:avLst/>
          </a:prstGeom>
        </p:spPr>
        <p:txBody>
          <a:bodyPr wrap="none">
            <a:spAutoFit/>
          </a:bodyPr>
          <a:lstStyle/>
          <a:p>
            <a:pPr eaLnBrk="0" fontAlgn="base" hangingPunct="0">
              <a:spcBef>
                <a:spcPct val="0"/>
              </a:spcBef>
              <a:spcAft>
                <a:spcPct val="0"/>
              </a:spcAft>
            </a:pPr>
            <a:r>
              <a:rPr lang="en-US" sz="4800" b="1" dirty="0">
                <a:solidFill>
                  <a:srgbClr val="000000"/>
                </a:solidFill>
                <a:latin typeface="Algerian" panose="04020705040A02060702" pitchFamily="82" charset="0"/>
              </a:rPr>
              <a:t>Specialization Of Dr. V. S. Mehta</a:t>
            </a:r>
          </a:p>
        </p:txBody>
      </p:sp>
      <p:sp>
        <p:nvSpPr>
          <p:cNvPr id="5" name="TextBox 4"/>
          <p:cNvSpPr txBox="1"/>
          <p:nvPr/>
        </p:nvSpPr>
        <p:spPr>
          <a:xfrm>
            <a:off x="6220496" y="1841242"/>
            <a:ext cx="5653825" cy="5016758"/>
          </a:xfrm>
          <a:prstGeom prst="rect">
            <a:avLst/>
          </a:prstGeom>
          <a:noFill/>
        </p:spPr>
        <p:txBody>
          <a:bodyPr wrap="square" rtlCol="0">
            <a:spAutoFit/>
          </a:bodyPr>
          <a:lstStyle/>
          <a:p>
            <a:pPr marL="457200" indent="-457200">
              <a:buFont typeface="Wingdings" panose="05000000000000000000" pitchFamily="2" charset="2"/>
              <a:buChar char="ü"/>
            </a:pPr>
            <a:r>
              <a:rPr lang="en-IN" sz="3200" dirty="0" smtClean="0">
                <a:latin typeface="Times New Roman" panose="02020603050405020304" pitchFamily="18" charset="0"/>
                <a:cs typeface="Times New Roman" panose="02020603050405020304" pitchFamily="18" charset="0"/>
              </a:rPr>
              <a:t>Neurology &amp; Neurosurgery</a:t>
            </a:r>
          </a:p>
          <a:p>
            <a:pPr marL="457200" indent="-457200">
              <a:buFont typeface="Wingdings" panose="05000000000000000000" pitchFamily="2" charset="2"/>
              <a:buChar char="ü"/>
            </a:pPr>
            <a:r>
              <a:rPr lang="en-IN" sz="3200" dirty="0" smtClean="0">
                <a:latin typeface="Times New Roman" panose="02020603050405020304" pitchFamily="18" charset="0"/>
                <a:cs typeface="Times New Roman" panose="02020603050405020304" pitchFamily="18" charset="0"/>
              </a:rPr>
              <a:t>Brachial Plexus Surgery</a:t>
            </a:r>
          </a:p>
          <a:p>
            <a:pPr marL="457200" indent="-457200">
              <a:buFont typeface="Wingdings" panose="05000000000000000000" pitchFamily="2" charset="2"/>
              <a:buChar char="ü"/>
            </a:pPr>
            <a:r>
              <a:rPr lang="en-IN" sz="3200" dirty="0" smtClean="0">
                <a:latin typeface="Times New Roman" panose="02020603050405020304" pitchFamily="18" charset="0"/>
                <a:cs typeface="Times New Roman" panose="02020603050405020304" pitchFamily="18" charset="0"/>
              </a:rPr>
              <a:t>Brain Stem Surgery</a:t>
            </a:r>
          </a:p>
          <a:p>
            <a:pPr marL="457200" indent="-457200">
              <a:buFont typeface="Wingdings" panose="05000000000000000000" pitchFamily="2" charset="2"/>
              <a:buChar char="ü"/>
            </a:pPr>
            <a:r>
              <a:rPr lang="en-IN" sz="3200" dirty="0" smtClean="0">
                <a:latin typeface="Times New Roman" panose="02020603050405020304" pitchFamily="18" charset="0"/>
                <a:cs typeface="Times New Roman" panose="02020603050405020304" pitchFamily="18" charset="0"/>
              </a:rPr>
              <a:t>Brain Tumours Surgery</a:t>
            </a:r>
          </a:p>
          <a:p>
            <a:pPr marL="457200" indent="-457200">
              <a:buFont typeface="Wingdings" panose="05000000000000000000" pitchFamily="2" charset="2"/>
              <a:buChar char="ü"/>
            </a:pPr>
            <a:r>
              <a:rPr lang="en-IN" sz="3200" dirty="0" smtClean="0">
                <a:latin typeface="Times New Roman" panose="02020603050405020304" pitchFamily="18" charset="0"/>
                <a:cs typeface="Times New Roman" panose="02020603050405020304" pitchFamily="18" charset="0"/>
              </a:rPr>
              <a:t>Brain Aneurysm Surgery</a:t>
            </a:r>
          </a:p>
          <a:p>
            <a:pPr marL="457200" indent="-457200">
              <a:buFont typeface="Wingdings" panose="05000000000000000000" pitchFamily="2" charset="2"/>
              <a:buChar char="ü"/>
            </a:pPr>
            <a:r>
              <a:rPr lang="en-IN" sz="3200" dirty="0" smtClean="0">
                <a:latin typeface="Times New Roman" panose="02020603050405020304" pitchFamily="18" charset="0"/>
                <a:cs typeface="Times New Roman" panose="02020603050405020304" pitchFamily="18" charset="0"/>
              </a:rPr>
              <a:t>Spine surgery</a:t>
            </a:r>
          </a:p>
          <a:p>
            <a:pPr marL="457200" indent="-457200">
              <a:buFont typeface="Wingdings" panose="05000000000000000000" pitchFamily="2" charset="2"/>
              <a:buChar char="ü"/>
            </a:pPr>
            <a:r>
              <a:rPr lang="en-IN" sz="3200" dirty="0" err="1" smtClean="0">
                <a:latin typeface="Times New Roman" panose="02020603050405020304" pitchFamily="18" charset="0"/>
                <a:cs typeface="Times New Roman" panose="02020603050405020304" pitchFamily="18" charset="0"/>
              </a:rPr>
              <a:t>Ventriculopertoneal</a:t>
            </a:r>
            <a:r>
              <a:rPr lang="en-IN" sz="3200" dirty="0" smtClean="0">
                <a:latin typeface="Times New Roman" panose="02020603050405020304" pitchFamily="18" charset="0"/>
                <a:cs typeface="Times New Roman" panose="02020603050405020304" pitchFamily="18" charset="0"/>
              </a:rPr>
              <a:t> shunt</a:t>
            </a:r>
          </a:p>
          <a:p>
            <a:pPr marL="457200" indent="-457200">
              <a:buFont typeface="Wingdings" panose="05000000000000000000" pitchFamily="2" charset="2"/>
              <a:buChar char="ü"/>
            </a:pPr>
            <a:r>
              <a:rPr lang="en-IN" sz="3200" dirty="0" smtClean="0">
                <a:latin typeface="Times New Roman" panose="02020603050405020304" pitchFamily="18" charset="0"/>
                <a:cs typeface="Times New Roman" panose="02020603050405020304" pitchFamily="18" charset="0"/>
              </a:rPr>
              <a:t>Back pain surgery</a:t>
            </a:r>
          </a:p>
          <a:p>
            <a:pPr marL="457200" indent="-457200">
              <a:buFont typeface="Wingdings" panose="05000000000000000000" pitchFamily="2" charset="2"/>
              <a:buChar char="ü"/>
            </a:pPr>
            <a:r>
              <a:rPr lang="en-IN" sz="3200" dirty="0" smtClean="0">
                <a:latin typeface="Times New Roman" panose="02020603050405020304" pitchFamily="18" charset="0"/>
                <a:cs typeface="Times New Roman" panose="02020603050405020304" pitchFamily="18" charset="0"/>
              </a:rPr>
              <a:t>Craniotomy</a:t>
            </a:r>
          </a:p>
          <a:p>
            <a:pPr marL="457200" indent="-457200">
              <a:buFont typeface="Wingdings" panose="05000000000000000000" pitchFamily="2" charset="2"/>
              <a:buChar char="ü"/>
            </a:pPr>
            <a:r>
              <a:rPr lang="en-IN" sz="3200" dirty="0" smtClean="0">
                <a:latin typeface="Times New Roman" panose="02020603050405020304" pitchFamily="18" charset="0"/>
                <a:cs typeface="Times New Roman" panose="02020603050405020304" pitchFamily="18" charset="0"/>
              </a:rPr>
              <a:t>Cerebrospinal fluid shunt</a:t>
            </a:r>
            <a:endParaRPr lang="en-IN" sz="3200" dirty="0">
              <a:latin typeface="Times New Roman" panose="02020603050405020304" pitchFamily="18" charset="0"/>
              <a:cs typeface="Times New Roman" panose="02020603050405020304" pitchFamily="18" charset="0"/>
            </a:endParaRPr>
          </a:p>
        </p:txBody>
      </p:sp>
      <p:pic>
        <p:nvPicPr>
          <p:cNvPr id="3076" name="Picture 4" descr="https://lh3.googleusercontent.com/-Ce-SCuGp8os/W26cAq28L8I/AAAAAAAAACc/XJpfDxJKXDYCuLzCMrEfgSXttPKNHU7IQCL0BGAYYCw/h390/2018-08-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78636"/>
            <a:ext cx="4984124" cy="647936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6143223"/>
            <a:ext cx="4250028" cy="714777"/>
          </a:xfrm>
          <a:prstGeom prst="rect">
            <a:avLst/>
          </a:prstGeom>
          <a:noFill/>
        </p:spPr>
        <p:txBody>
          <a:bodyPr wrap="square" rtlCol="0">
            <a:spAutoFit/>
          </a:bodyPr>
          <a:lstStyle/>
          <a:p>
            <a:r>
              <a:rPr lang="en-IN" sz="2000" b="1" dirty="0" smtClean="0">
                <a:solidFill>
                  <a:schemeClr val="bg1"/>
                </a:solidFill>
                <a:latin typeface="Times New Roman" panose="02020603050405020304" pitchFamily="18" charset="0"/>
                <a:cs typeface="Times New Roman" panose="02020603050405020304" pitchFamily="18" charset="0"/>
              </a:rPr>
              <a:t>dr.vsmehta@neurospinehospital.com</a:t>
            </a:r>
          </a:p>
          <a:p>
            <a:r>
              <a:rPr lang="en-IN" sz="2000" b="1" dirty="0" smtClean="0">
                <a:solidFill>
                  <a:schemeClr val="bg1"/>
                </a:solidFill>
                <a:latin typeface="Times New Roman" panose="02020603050405020304" pitchFamily="18" charset="0"/>
                <a:cs typeface="Times New Roman" panose="02020603050405020304" pitchFamily="18" charset="0"/>
              </a:rPr>
              <a:t>+</a:t>
            </a:r>
            <a:r>
              <a:rPr lang="en-IN" sz="2000" b="1" dirty="0">
                <a:solidFill>
                  <a:schemeClr val="bg1"/>
                </a:solidFill>
                <a:latin typeface="Times New Roman" panose="02020603050405020304" pitchFamily="18" charset="0"/>
                <a:cs typeface="Times New Roman" panose="02020603050405020304" pitchFamily="18" charset="0"/>
              </a:rPr>
              <a:t>91 - </a:t>
            </a:r>
            <a:r>
              <a:rPr lang="en-IN" sz="2000" b="1" dirty="0" smtClean="0">
                <a:solidFill>
                  <a:schemeClr val="bg1"/>
                </a:solidFill>
                <a:latin typeface="Times New Roman" panose="02020603050405020304" pitchFamily="18" charset="0"/>
                <a:cs typeface="Times New Roman" panose="02020603050405020304" pitchFamily="18" charset="0"/>
              </a:rPr>
              <a:t>9325887033</a:t>
            </a:r>
            <a:endParaRPr lang="en-IN"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4926122"/>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9550" y="-115909"/>
            <a:ext cx="4662152" cy="1780084"/>
          </a:xfrm>
          <a:prstGeom prst="rect">
            <a:avLst/>
          </a:prstGeom>
        </p:spPr>
        <p:txBody>
          <a:bodyPr wrap="square">
            <a:spAutoFit/>
          </a:bodyPr>
          <a:lstStyle/>
          <a:p>
            <a:pPr lvl="0" algn="ctr"/>
            <a:r>
              <a:rPr lang="en-US" sz="3600" dirty="0">
                <a:solidFill>
                  <a:srgbClr val="FFFF00"/>
                </a:solidFill>
                <a:latin typeface="Times New Roman" panose="02020603050405020304" pitchFamily="18" charset="0"/>
                <a:cs typeface="Times New Roman" panose="02020603050405020304" pitchFamily="18" charset="0"/>
              </a:rPr>
              <a:t>Get in touch with us for </a:t>
            </a:r>
          </a:p>
          <a:p>
            <a:pPr lvl="0" algn="ctr"/>
            <a:r>
              <a:rPr lang="en-US" sz="3600" b="1" dirty="0">
                <a:solidFill>
                  <a:srgbClr val="FFFF00"/>
                </a:solidFill>
                <a:latin typeface="Times New Roman" panose="02020603050405020304" pitchFamily="18" charset="0"/>
                <a:cs typeface="Times New Roman" panose="02020603050405020304" pitchFamily="18" charset="0"/>
              </a:rPr>
              <a:t>FREE </a:t>
            </a:r>
          </a:p>
          <a:p>
            <a:pPr lvl="0" algn="ctr"/>
            <a:r>
              <a:rPr lang="en-US" sz="3600" b="1" dirty="0">
                <a:solidFill>
                  <a:srgbClr val="FFFF00"/>
                </a:solidFill>
                <a:latin typeface="Times New Roman" panose="02020603050405020304" pitchFamily="18" charset="0"/>
                <a:cs typeface="Times New Roman" panose="02020603050405020304" pitchFamily="18" charset="0"/>
              </a:rPr>
              <a:t>Medical Consultation</a:t>
            </a:r>
          </a:p>
        </p:txBody>
      </p:sp>
      <p:sp>
        <p:nvSpPr>
          <p:cNvPr id="4" name="Rectangle 3"/>
          <p:cNvSpPr/>
          <p:nvPr/>
        </p:nvSpPr>
        <p:spPr>
          <a:xfrm>
            <a:off x="3055675" y="2445843"/>
            <a:ext cx="6061403" cy="1077218"/>
          </a:xfrm>
          <a:prstGeom prst="rect">
            <a:avLst/>
          </a:prstGeom>
        </p:spPr>
        <p:txBody>
          <a:bodyPr wrap="none">
            <a:spAutoFit/>
          </a:bodyPr>
          <a:lstStyle/>
          <a:p>
            <a:r>
              <a:rPr lang="en-US" sz="3200" b="1" dirty="0">
                <a:solidFill>
                  <a:srgbClr val="042D59"/>
                </a:solidFill>
                <a:latin typeface="Times New Roman" panose="02020603050405020304" pitchFamily="18" charset="0"/>
                <a:cs typeface="Times New Roman" panose="02020603050405020304" pitchFamily="18" charset="0"/>
              </a:rPr>
              <a:t>Your Search </a:t>
            </a:r>
            <a:r>
              <a:rPr lang="en-US" sz="3200" b="1" dirty="0" smtClean="0">
                <a:solidFill>
                  <a:srgbClr val="042D59"/>
                </a:solidFill>
                <a:latin typeface="Times New Roman" panose="02020603050405020304" pitchFamily="18" charset="0"/>
                <a:cs typeface="Times New Roman" panose="02020603050405020304" pitchFamily="18" charset="0"/>
              </a:rPr>
              <a:t>For Best Neurologist</a:t>
            </a:r>
          </a:p>
          <a:p>
            <a:r>
              <a:rPr lang="en-US" sz="3200" b="1" dirty="0" smtClean="0">
                <a:solidFill>
                  <a:srgbClr val="042D59"/>
                </a:solidFill>
                <a:latin typeface="Times New Roman" panose="02020603050405020304" pitchFamily="18" charset="0"/>
                <a:cs typeface="Times New Roman" panose="02020603050405020304" pitchFamily="18" charset="0"/>
              </a:rPr>
              <a:t>Ends </a:t>
            </a:r>
            <a:r>
              <a:rPr lang="en-US" sz="3200" b="1" dirty="0">
                <a:solidFill>
                  <a:srgbClr val="042D59"/>
                </a:solidFill>
                <a:latin typeface="Times New Roman" panose="02020603050405020304" pitchFamily="18" charset="0"/>
                <a:cs typeface="Times New Roman" panose="02020603050405020304" pitchFamily="18" charset="0"/>
              </a:rPr>
              <a:t>Here !</a:t>
            </a:r>
          </a:p>
        </p:txBody>
      </p:sp>
      <p:pic>
        <p:nvPicPr>
          <p:cNvPr id="5" name="Picture 4" descr="Image result for appointment"/>
          <p:cNvPicPr>
            <a:picLocks noChangeAspect="1" noChangeArrowheads="1"/>
          </p:cNvPicPr>
          <p:nvPr/>
        </p:nvPicPr>
        <p:blipFill rotWithShape="1">
          <a:blip r:embed="rId2"/>
          <a:srcRect l="7316" t="8827" r="2612" b="5219"/>
          <a:stretch/>
        </p:blipFill>
        <p:spPr bwMode="auto">
          <a:xfrm>
            <a:off x="8140147" y="3142444"/>
            <a:ext cx="4051853" cy="1210615"/>
          </a:xfrm>
          <a:prstGeom prst="rect">
            <a:avLst/>
          </a:prstGeom>
          <a:noFill/>
        </p:spPr>
      </p:pic>
      <p:grpSp>
        <p:nvGrpSpPr>
          <p:cNvPr id="10" name="Group 9"/>
          <p:cNvGrpSpPr/>
          <p:nvPr/>
        </p:nvGrpSpPr>
        <p:grpSpPr>
          <a:xfrm rot="1727764">
            <a:off x="10612192" y="5331854"/>
            <a:ext cx="1815921" cy="1725769"/>
            <a:chOff x="10174310" y="4664456"/>
            <a:chExt cx="1429554" cy="1484624"/>
          </a:xfrm>
        </p:grpSpPr>
        <p:pic>
          <p:nvPicPr>
            <p:cNvPr id="11" name="Picture 6" descr="Image result for whats app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8217" y="4664456"/>
              <a:ext cx="797462" cy="7974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4736" y="5018693"/>
              <a:ext cx="939128" cy="93912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Image result for viber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74310" y="5350590"/>
              <a:ext cx="798490" cy="798490"/>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Rectangle 13"/>
          <p:cNvSpPr/>
          <p:nvPr/>
        </p:nvSpPr>
        <p:spPr>
          <a:xfrm>
            <a:off x="0" y="3812146"/>
            <a:ext cx="7868992" cy="1077218"/>
          </a:xfrm>
          <a:prstGeom prst="rect">
            <a:avLst/>
          </a:prstGeom>
        </p:spPr>
        <p:txBody>
          <a:bodyPr wrap="square">
            <a:spAutoFit/>
          </a:bodyPr>
          <a:lstStyle/>
          <a:p>
            <a:r>
              <a:rPr lang="en-US" altLang="ko-KR" sz="3200" dirty="0" smtClean="0">
                <a:ln w="0"/>
                <a:solidFill>
                  <a:srgbClr val="C00000"/>
                </a:solidFill>
                <a:effectLst>
                  <a:outerShdw blurRad="38100" dist="19050" dir="2700000" algn="tl" rotWithShape="0">
                    <a:schemeClr val="dk1">
                      <a:alpha val="40000"/>
                    </a:schemeClr>
                  </a:outerShdw>
                </a:effectLst>
                <a:latin typeface="Algerian" panose="04020705040A02060702" pitchFamily="82" charset="0"/>
                <a:cs typeface="Times New Roman" panose="02020603050405020304" pitchFamily="18" charset="0"/>
              </a:rPr>
              <a:t>Dr. V. S. Mehta</a:t>
            </a:r>
            <a:r>
              <a:rPr lang="en-IN" sz="3200" dirty="0" smtClean="0">
                <a:ln w="0"/>
                <a:solidFill>
                  <a:srgbClr val="C00000"/>
                </a:solidFill>
                <a:effectLst>
                  <a:outerShdw blurRad="38100" dist="19050" dir="2700000" algn="tl" rotWithShape="0">
                    <a:schemeClr val="dk1">
                      <a:alpha val="40000"/>
                    </a:schemeClr>
                  </a:outerShdw>
                </a:effectLst>
                <a:latin typeface="Algerian" panose="04020705040A02060702" pitchFamily="82" charset="0"/>
                <a:cs typeface="Times New Roman" panose="02020603050405020304" pitchFamily="18" charset="0"/>
              </a:rPr>
              <a:t>, </a:t>
            </a:r>
            <a:r>
              <a:rPr lang="en-IN" sz="3200" dirty="0">
                <a:ln w="0"/>
                <a:solidFill>
                  <a:srgbClr val="C00000"/>
                </a:solidFill>
                <a:effectLst>
                  <a:outerShdw blurRad="38100" dist="19050" dir="2700000" algn="tl" rotWithShape="0">
                    <a:schemeClr val="dk1">
                      <a:alpha val="40000"/>
                    </a:schemeClr>
                  </a:outerShdw>
                </a:effectLst>
                <a:latin typeface="Algerian" panose="04020705040A02060702" pitchFamily="82" charset="0"/>
                <a:cs typeface="Times New Roman" panose="02020603050405020304" pitchFamily="18" charset="0"/>
              </a:rPr>
              <a:t>Best Neurosurgeon </a:t>
            </a:r>
            <a:endParaRPr lang="en-IN" sz="3200" dirty="0" smtClean="0">
              <a:ln w="0"/>
              <a:solidFill>
                <a:srgbClr val="C00000"/>
              </a:solidFill>
              <a:effectLst>
                <a:outerShdw blurRad="38100" dist="19050" dir="2700000" algn="tl" rotWithShape="0">
                  <a:schemeClr val="dk1">
                    <a:alpha val="40000"/>
                  </a:schemeClr>
                </a:outerShdw>
              </a:effectLst>
              <a:latin typeface="Algerian" panose="04020705040A02060702" pitchFamily="82" charset="0"/>
              <a:cs typeface="Times New Roman" panose="02020603050405020304" pitchFamily="18" charset="0"/>
            </a:endParaRPr>
          </a:p>
          <a:p>
            <a:r>
              <a:rPr lang="en-IN" sz="3200" dirty="0" smtClean="0">
                <a:ln w="0"/>
                <a:solidFill>
                  <a:srgbClr val="C00000"/>
                </a:solidFill>
                <a:effectLst>
                  <a:outerShdw blurRad="38100" dist="19050" dir="2700000" algn="tl" rotWithShape="0">
                    <a:schemeClr val="dk1">
                      <a:alpha val="40000"/>
                    </a:schemeClr>
                  </a:outerShdw>
                </a:effectLst>
                <a:latin typeface="Algerian" panose="04020705040A02060702" pitchFamily="82" charset="0"/>
                <a:cs typeface="Times New Roman" panose="02020603050405020304" pitchFamily="18" charset="0"/>
              </a:rPr>
              <a:t>In </a:t>
            </a:r>
            <a:r>
              <a:rPr lang="en-IN" sz="3200" dirty="0">
                <a:ln w="0"/>
                <a:solidFill>
                  <a:srgbClr val="C00000"/>
                </a:solidFill>
                <a:effectLst>
                  <a:outerShdw blurRad="38100" dist="19050" dir="2700000" algn="tl" rotWithShape="0">
                    <a:schemeClr val="dk1">
                      <a:alpha val="40000"/>
                    </a:schemeClr>
                  </a:outerShdw>
                </a:effectLst>
                <a:latin typeface="Algerian" panose="04020705040A02060702" pitchFamily="82" charset="0"/>
                <a:cs typeface="Times New Roman" panose="02020603050405020304" pitchFamily="18" charset="0"/>
              </a:rPr>
              <a:t>India</a:t>
            </a:r>
          </a:p>
        </p:txBody>
      </p:sp>
      <p:grpSp>
        <p:nvGrpSpPr>
          <p:cNvPr id="15" name="Group 14"/>
          <p:cNvGrpSpPr/>
          <p:nvPr/>
        </p:nvGrpSpPr>
        <p:grpSpPr>
          <a:xfrm>
            <a:off x="334851" y="1643197"/>
            <a:ext cx="2613829" cy="2027282"/>
            <a:chOff x="0" y="1668955"/>
            <a:chExt cx="2407767" cy="1917924"/>
          </a:xfrm>
        </p:grpSpPr>
        <p:pic>
          <p:nvPicPr>
            <p:cNvPr id="2050" name="Picture 2" descr="Image result for NeuroSurger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668955"/>
              <a:ext cx="1917923" cy="191792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lated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9250" y="2336485"/>
              <a:ext cx="1158517" cy="1158517"/>
            </a:xfrm>
            <a:prstGeom prst="rect">
              <a:avLst/>
            </a:prstGeom>
            <a:noFill/>
            <a:extLst>
              <a:ext uri="{909E8E84-426E-40DD-AFC4-6F175D3DCCD1}">
                <a14:hiddenFill xmlns:a14="http://schemas.microsoft.com/office/drawing/2010/main">
                  <a:solidFill>
                    <a:srgbClr val="FFFFFF"/>
                  </a:solidFill>
                </a14:hiddenFill>
              </a:ext>
            </a:extLst>
          </p:spPr>
        </p:pic>
      </p:grpSp>
      <p:pic>
        <p:nvPicPr>
          <p:cNvPr id="2056" name="Picture 8" descr="Related image"/>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45470"/>
          <a:stretch/>
        </p:blipFill>
        <p:spPr bwMode="auto">
          <a:xfrm>
            <a:off x="5859886" y="0"/>
            <a:ext cx="6473781" cy="2369713"/>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2099255" y="5179817"/>
            <a:ext cx="9388699" cy="1452118"/>
            <a:chOff x="0" y="1911306"/>
            <a:chExt cx="9144000" cy="1003657"/>
          </a:xfrm>
        </p:grpSpPr>
        <p:sp>
          <p:nvSpPr>
            <p:cNvPr id="21" name="Rectangle 20"/>
            <p:cNvSpPr/>
            <p:nvPr/>
          </p:nvSpPr>
          <p:spPr>
            <a:xfrm>
              <a:off x="0" y="2000245"/>
              <a:ext cx="9144000" cy="914718"/>
            </a:xfrm>
            <a:prstGeom prst="rect">
              <a:avLst/>
            </a:prstGeom>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sz="2000" b="1" dirty="0">
                  <a:latin typeface="arial"/>
                </a:rPr>
                <a:t>                     E-mail id : </a:t>
              </a:r>
              <a:r>
                <a:rPr lang="en-US" sz="2000" b="1" dirty="0" smtClean="0">
                  <a:latin typeface="arial"/>
                </a:rPr>
                <a:t>dr.vsmehta@neurospinehospital.com</a:t>
              </a:r>
            </a:p>
            <a:p>
              <a:r>
                <a:rPr lang="en-US" sz="2000" b="1" dirty="0">
                  <a:latin typeface="arial"/>
                </a:rPr>
                <a:t/>
              </a:r>
              <a:br>
                <a:rPr lang="en-US" sz="2000" b="1" dirty="0">
                  <a:latin typeface="arial"/>
                </a:rPr>
              </a:br>
              <a:r>
                <a:rPr lang="en-US" sz="2000" b="1" dirty="0">
                  <a:latin typeface="arial"/>
                </a:rPr>
                <a:t>                     Number for appointment : </a:t>
              </a:r>
              <a:r>
                <a:rPr lang="en-IN" sz="2000" b="1" dirty="0"/>
                <a:t>+91 - 9325887033</a:t>
              </a:r>
            </a:p>
            <a:p>
              <a:endParaRPr lang="en-US" sz="2000" b="1" dirty="0" smtClean="0">
                <a:latin typeface="arial"/>
              </a:endParaRPr>
            </a:p>
          </p:txBody>
        </p:sp>
        <p:pic>
          <p:nvPicPr>
            <p:cNvPr id="22" name="Picture 21" descr="Related image"/>
            <p:cNvPicPr>
              <a:picLocks noChangeAspect="1" noChangeArrowheads="1"/>
            </p:cNvPicPr>
            <p:nvPr/>
          </p:nvPicPr>
          <p:blipFill>
            <a:blip r:embed="rId9" cstate="print"/>
            <a:srcRect/>
            <a:stretch>
              <a:fillRect/>
            </a:stretch>
          </p:blipFill>
          <p:spPr bwMode="auto">
            <a:xfrm>
              <a:off x="846874" y="1911306"/>
              <a:ext cx="500066" cy="500066"/>
            </a:xfrm>
            <a:prstGeom prst="rect">
              <a:avLst/>
            </a:prstGeom>
            <a:noFill/>
          </p:spPr>
        </p:pic>
        <p:pic>
          <p:nvPicPr>
            <p:cNvPr id="23" name="Picture 22" descr="Related image"/>
            <p:cNvPicPr>
              <a:picLocks noChangeAspect="1" noChangeArrowheads="1"/>
            </p:cNvPicPr>
            <p:nvPr/>
          </p:nvPicPr>
          <p:blipFill>
            <a:blip r:embed="rId10" cstate="print"/>
            <a:srcRect/>
            <a:stretch>
              <a:fillRect/>
            </a:stretch>
          </p:blipFill>
          <p:spPr bwMode="auto">
            <a:xfrm>
              <a:off x="918312" y="2411372"/>
              <a:ext cx="357190" cy="357190"/>
            </a:xfrm>
            <a:prstGeom prst="rect">
              <a:avLst/>
            </a:prstGeom>
            <a:noFill/>
          </p:spPr>
        </p:pic>
      </p:grpSp>
    </p:spTree>
    <p:extLst>
      <p:ext uri="{BB962C8B-B14F-4D97-AF65-F5344CB8AC3E}">
        <p14:creationId xmlns:p14="http://schemas.microsoft.com/office/powerpoint/2010/main" val="541875642"/>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209850">
            <a:off x="4201693" y="871566"/>
            <a:ext cx="8322236" cy="554815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6"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9656" t="10894" r="8371" b="8539"/>
          <a:stretch/>
        </p:blipFill>
        <p:spPr bwMode="auto">
          <a:xfrm>
            <a:off x="10394513" y="4958366"/>
            <a:ext cx="1552787" cy="1526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633631"/>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3747752" y="1687354"/>
            <a:ext cx="8444248" cy="5170646"/>
          </a:xfrm>
          <a:prstGeom prst="rect">
            <a:avLst/>
          </a:prstGeom>
        </p:spPr>
        <p:txBody>
          <a:bodyPr wrap="square">
            <a:spAutoFit/>
          </a:bodyPr>
          <a:lstStyle/>
          <a:p>
            <a:pPr marL="457189" indent="-457189" algn="just" eaLnBrk="0" fontAlgn="base" hangingPunct="0">
              <a:spcBef>
                <a:spcPct val="0"/>
              </a:spcBef>
              <a:spcAft>
                <a:spcPct val="0"/>
              </a:spcAft>
              <a:buFont typeface="Wingdings" panose="05000000000000000000" pitchFamily="2" charset="2"/>
              <a:buChar char="Ø"/>
            </a:pPr>
            <a:r>
              <a:rPr lang="en-US" altLang="ko-KR" sz="3300" b="1" dirty="0">
                <a:solidFill>
                  <a:srgbClr val="000000"/>
                </a:solidFill>
                <a:latin typeface="Sitka Heading" panose="02000505000000020004" pitchFamily="2" charset="0"/>
                <a:cs typeface="Times New Roman" panose="02020603050405020304" pitchFamily="18" charset="0"/>
              </a:rPr>
              <a:t>What Is Neurosurgery?</a:t>
            </a:r>
          </a:p>
          <a:p>
            <a:pPr marL="457189" indent="-457189" algn="just" eaLnBrk="0" fontAlgn="base" hangingPunct="0">
              <a:spcBef>
                <a:spcPct val="0"/>
              </a:spcBef>
              <a:spcAft>
                <a:spcPct val="0"/>
              </a:spcAft>
              <a:buFont typeface="Wingdings" panose="05000000000000000000" pitchFamily="2" charset="2"/>
              <a:buChar char="Ø"/>
            </a:pPr>
            <a:r>
              <a:rPr lang="en-US" altLang="ko-KR" sz="3300" b="1" dirty="0">
                <a:solidFill>
                  <a:srgbClr val="000000"/>
                </a:solidFill>
                <a:latin typeface="Sitka Heading" panose="02000505000000020004" pitchFamily="2" charset="0"/>
                <a:cs typeface="Times New Roman" panose="02020603050405020304" pitchFamily="18" charset="0"/>
              </a:rPr>
              <a:t>Why Is Neurosurgery Important?</a:t>
            </a:r>
          </a:p>
          <a:p>
            <a:pPr marL="457189" indent="-457189" algn="just" eaLnBrk="0" fontAlgn="base" hangingPunct="0">
              <a:spcBef>
                <a:spcPct val="0"/>
              </a:spcBef>
              <a:spcAft>
                <a:spcPct val="0"/>
              </a:spcAft>
              <a:buFont typeface="Wingdings" panose="05000000000000000000" pitchFamily="2" charset="2"/>
              <a:buChar char="Ø"/>
            </a:pPr>
            <a:r>
              <a:rPr lang="en-US" altLang="ko-KR" sz="3300" b="1" dirty="0">
                <a:solidFill>
                  <a:srgbClr val="000000"/>
                </a:solidFill>
                <a:latin typeface="Sitka Heading" panose="02000505000000020004" pitchFamily="2" charset="0"/>
                <a:cs typeface="Times New Roman" panose="02020603050405020304" pitchFamily="18" charset="0"/>
              </a:rPr>
              <a:t>What Are The Risks Involved?</a:t>
            </a:r>
          </a:p>
          <a:p>
            <a:pPr marL="457189" indent="-457189" algn="just" eaLnBrk="0" fontAlgn="base" hangingPunct="0">
              <a:spcBef>
                <a:spcPct val="0"/>
              </a:spcBef>
              <a:spcAft>
                <a:spcPct val="0"/>
              </a:spcAft>
              <a:buFont typeface="Wingdings" panose="05000000000000000000" pitchFamily="2" charset="2"/>
              <a:buChar char="Ø"/>
            </a:pPr>
            <a:r>
              <a:rPr lang="en-US" altLang="ko-KR" sz="3300" b="1" dirty="0">
                <a:solidFill>
                  <a:srgbClr val="000000"/>
                </a:solidFill>
                <a:latin typeface="Sitka Heading" panose="02000505000000020004" pitchFamily="2" charset="0"/>
                <a:cs typeface="Times New Roman" panose="02020603050405020304" pitchFamily="18" charset="0"/>
              </a:rPr>
              <a:t>What Is The Cost Of Neurosurgery?</a:t>
            </a:r>
          </a:p>
          <a:p>
            <a:pPr marL="457189" indent="-457189" algn="just" eaLnBrk="0" fontAlgn="base" hangingPunct="0">
              <a:spcBef>
                <a:spcPct val="0"/>
              </a:spcBef>
              <a:spcAft>
                <a:spcPct val="0"/>
              </a:spcAft>
              <a:buFont typeface="Wingdings" panose="05000000000000000000" pitchFamily="2" charset="2"/>
              <a:buChar char="Ø"/>
            </a:pPr>
            <a:r>
              <a:rPr lang="en-US" altLang="ko-KR" sz="3300" b="1" dirty="0">
                <a:solidFill>
                  <a:srgbClr val="000000"/>
                </a:solidFill>
                <a:latin typeface="Sitka Heading" panose="02000505000000020004" pitchFamily="2" charset="0"/>
                <a:cs typeface="Times New Roman" panose="02020603050405020304" pitchFamily="18" charset="0"/>
              </a:rPr>
              <a:t>Dr. V. S. Mehta , Best Neurosurgeon In India</a:t>
            </a:r>
          </a:p>
          <a:p>
            <a:pPr marL="457189" indent="-457189" algn="just" eaLnBrk="0" fontAlgn="base" hangingPunct="0">
              <a:spcBef>
                <a:spcPct val="0"/>
              </a:spcBef>
              <a:spcAft>
                <a:spcPct val="0"/>
              </a:spcAft>
              <a:buFont typeface="Wingdings" panose="05000000000000000000" pitchFamily="2" charset="2"/>
              <a:buChar char="Ø"/>
            </a:pPr>
            <a:r>
              <a:rPr lang="en-US" altLang="ko-KR" sz="3300" b="1" dirty="0">
                <a:solidFill>
                  <a:srgbClr val="000000"/>
                </a:solidFill>
                <a:latin typeface="Sitka Heading" panose="02000505000000020004" pitchFamily="2" charset="0"/>
                <a:cs typeface="Times New Roman" panose="02020603050405020304" pitchFamily="18" charset="0"/>
              </a:rPr>
              <a:t>Work Experience Of Dr. V. S. Mehta</a:t>
            </a:r>
          </a:p>
          <a:p>
            <a:pPr marL="457189" indent="-457189" algn="just" eaLnBrk="0" fontAlgn="base" hangingPunct="0">
              <a:spcBef>
                <a:spcPct val="0"/>
              </a:spcBef>
              <a:spcAft>
                <a:spcPct val="0"/>
              </a:spcAft>
              <a:buFont typeface="Wingdings" panose="05000000000000000000" pitchFamily="2" charset="2"/>
              <a:buChar char="Ø"/>
            </a:pPr>
            <a:r>
              <a:rPr lang="en-US" altLang="ko-KR" sz="3300" b="1" dirty="0">
                <a:solidFill>
                  <a:srgbClr val="000000"/>
                </a:solidFill>
                <a:latin typeface="Sitka Heading" panose="02000505000000020004" pitchFamily="2" charset="0"/>
                <a:cs typeface="Times New Roman" panose="02020603050405020304" pitchFamily="18" charset="0"/>
              </a:rPr>
              <a:t>Specialization Of Dr. V. S. Mehta</a:t>
            </a:r>
          </a:p>
          <a:p>
            <a:pPr marL="457189" indent="-457189" algn="just" eaLnBrk="0" fontAlgn="base" hangingPunct="0">
              <a:spcBef>
                <a:spcPct val="0"/>
              </a:spcBef>
              <a:spcAft>
                <a:spcPct val="0"/>
              </a:spcAft>
              <a:buFont typeface="Wingdings" panose="05000000000000000000" pitchFamily="2" charset="2"/>
              <a:buChar char="Ø"/>
            </a:pPr>
            <a:r>
              <a:rPr lang="en-US" altLang="ko-KR" sz="3300" b="1" dirty="0">
                <a:solidFill>
                  <a:srgbClr val="000000"/>
                </a:solidFill>
                <a:latin typeface="Sitka Heading" panose="02000505000000020004" pitchFamily="2" charset="0"/>
                <a:cs typeface="Times New Roman" panose="02020603050405020304" pitchFamily="18" charset="0"/>
              </a:rPr>
              <a:t>Appoint With Famous Neurosurgeon In India Dr. V. S. Mehta</a:t>
            </a:r>
          </a:p>
        </p:txBody>
      </p:sp>
      <p:grpSp>
        <p:nvGrpSpPr>
          <p:cNvPr id="8" name="Group 7"/>
          <p:cNvGrpSpPr/>
          <p:nvPr/>
        </p:nvGrpSpPr>
        <p:grpSpPr>
          <a:xfrm>
            <a:off x="1" y="0"/>
            <a:ext cx="8242479" cy="1292639"/>
            <a:chOff x="4375622" y="304199"/>
            <a:chExt cx="7357032" cy="1331418"/>
          </a:xfrm>
        </p:grpSpPr>
        <p:sp>
          <p:nvSpPr>
            <p:cNvPr id="5" name="Up Ribbon 4"/>
            <p:cNvSpPr/>
            <p:nvPr/>
          </p:nvSpPr>
          <p:spPr>
            <a:xfrm>
              <a:off x="4375622" y="309093"/>
              <a:ext cx="7357032" cy="1326524"/>
            </a:xfrm>
            <a:prstGeom prst="ribbon2">
              <a:avLst/>
            </a:prstGeom>
            <a:gradFill flip="none" rotWithShape="1">
              <a:gsLst>
                <a:gs pos="0">
                  <a:srgbClr val="CDBC8D">
                    <a:shade val="30000"/>
                    <a:satMod val="115000"/>
                  </a:srgbClr>
                </a:gs>
                <a:gs pos="50000">
                  <a:srgbClr val="CDBC8D">
                    <a:shade val="67500"/>
                    <a:satMod val="115000"/>
                  </a:srgbClr>
                </a:gs>
                <a:gs pos="100000">
                  <a:srgbClr val="CDBC8D">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p:cNvSpPr txBox="1"/>
            <p:nvPr/>
          </p:nvSpPr>
          <p:spPr>
            <a:xfrm>
              <a:off x="6206011" y="304199"/>
              <a:ext cx="4325130" cy="1015663"/>
            </a:xfrm>
            <a:prstGeom prst="rect">
              <a:avLst/>
            </a:prstGeom>
            <a:noFill/>
          </p:spPr>
          <p:txBody>
            <a:bodyPr wrap="square" rtlCol="0">
              <a:spAutoFit/>
            </a:bodyPr>
            <a:lstStyle/>
            <a:p>
              <a:pPr eaLnBrk="0" fontAlgn="base" hangingPunct="0">
                <a:spcBef>
                  <a:spcPct val="0"/>
                </a:spcBef>
                <a:spcAft>
                  <a:spcPct val="0"/>
                </a:spcAft>
              </a:pPr>
              <a:r>
                <a:rPr lang="en-IN" sz="6000" dirty="0">
                  <a:ln w="0"/>
                  <a:solidFill>
                    <a:srgbClr val="000000"/>
                  </a:solidFill>
                  <a:effectLst>
                    <a:outerShdw blurRad="38100" dist="19050" dir="2700000" algn="tl" rotWithShape="0">
                      <a:srgbClr val="000000">
                        <a:alpha val="40000"/>
                      </a:srgbClr>
                    </a:outerShdw>
                  </a:effectLst>
                  <a:latin typeface="Algerian" panose="04020705040A02060702" pitchFamily="82" charset="0"/>
                </a:rPr>
                <a:t>Content : -</a:t>
              </a:r>
              <a:endParaRPr lang="en-IN" dirty="0">
                <a:solidFill>
                  <a:srgbClr val="000000"/>
                </a:solidFill>
                <a:latin typeface="Algerian" panose="04020705040A02060702" pitchFamily="82" charset="0"/>
              </a:endParaRPr>
            </a:p>
          </p:txBody>
        </p:sp>
      </p:grpSp>
    </p:spTree>
    <p:extLst>
      <p:ext uri="{BB962C8B-B14F-4D97-AF65-F5344CB8AC3E}">
        <p14:creationId xmlns:p14="http://schemas.microsoft.com/office/powerpoint/2010/main" val="2666975333"/>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0" y="5902940"/>
            <a:ext cx="5076056" cy="955060"/>
            <a:chOff x="1187624" y="2708920"/>
            <a:chExt cx="6238875" cy="1895476"/>
          </a:xfrm>
        </p:grpSpPr>
        <p:pic>
          <p:nvPicPr>
            <p:cNvPr id="3078" name="Picture 6" descr="Image result for NeuroSurge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708920"/>
              <a:ext cx="6238875" cy="18954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627784" y="3789039"/>
              <a:ext cx="2592288" cy="727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endParaRPr lang="en-IN">
                <a:solidFill>
                  <a:srgbClr val="FFFFFF"/>
                </a:solidFill>
              </a:endParaRPr>
            </a:p>
          </p:txBody>
        </p:sp>
      </p:grpSp>
      <p:sp>
        <p:nvSpPr>
          <p:cNvPr id="9" name="Rectangle 8"/>
          <p:cNvSpPr/>
          <p:nvPr/>
        </p:nvSpPr>
        <p:spPr>
          <a:xfrm>
            <a:off x="0" y="93223"/>
            <a:ext cx="12071798" cy="830997"/>
          </a:xfrm>
          <a:prstGeom prst="rect">
            <a:avLst/>
          </a:prstGeom>
        </p:spPr>
        <p:txBody>
          <a:bodyPr wrap="square">
            <a:spAutoFit/>
          </a:bodyPr>
          <a:lstStyle/>
          <a:p>
            <a:pPr eaLnBrk="0" fontAlgn="base" hangingPunct="0">
              <a:spcBef>
                <a:spcPct val="0"/>
              </a:spcBef>
              <a:spcAft>
                <a:spcPct val="0"/>
              </a:spcAft>
            </a:pPr>
            <a:r>
              <a:rPr lang="en-IN" sz="4800" b="1" dirty="0">
                <a:solidFill>
                  <a:srgbClr val="000000"/>
                </a:solidFill>
                <a:latin typeface="Algerian" panose="04020705040A02060702" pitchFamily="82" charset="0"/>
              </a:rPr>
              <a:t>What Is Neurosurgery?</a:t>
            </a:r>
          </a:p>
        </p:txBody>
      </p:sp>
      <p:sp>
        <p:nvSpPr>
          <p:cNvPr id="10" name="Rectangle 9"/>
          <p:cNvSpPr/>
          <p:nvPr/>
        </p:nvSpPr>
        <p:spPr>
          <a:xfrm>
            <a:off x="103031" y="1893194"/>
            <a:ext cx="12088969" cy="3970318"/>
          </a:xfrm>
          <a:prstGeom prst="rect">
            <a:avLst/>
          </a:prstGeom>
        </p:spPr>
        <p:txBody>
          <a:bodyPr wrap="square">
            <a:spAutoFit/>
          </a:bodyPr>
          <a:lstStyle/>
          <a:p>
            <a:pPr algn="just"/>
            <a:r>
              <a:rPr lang="en-US" sz="2800" dirty="0">
                <a:latin typeface="Times New Roman" panose="02020603050405020304" pitchFamily="18" charset="0"/>
                <a:cs typeface="Times New Roman" panose="02020603050405020304" pitchFamily="18" charset="0"/>
              </a:rPr>
              <a:t>Neurosurgery, or neurological surgery, is the medical specialty concerned with the prevention, diagnosis, surgical treatment, and rehabilitation of disorders which affect any portion of the nervous system including the brain, spinal cord, peripheral nerves, and extra-cranial cerebrovascular system.</a:t>
            </a:r>
          </a:p>
          <a:p>
            <a:pPr algn="just"/>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Neurosurgery is the surgical specialization that treats diseases and disorders of the brain and spinal cord. Back pain can sometimes produce neurological symptoms such as numbness, muscle weakness, and loss of bowel and bladder control due to dysfunction at the nerve root.</a:t>
            </a:r>
          </a:p>
        </p:txBody>
      </p:sp>
      <p:sp>
        <p:nvSpPr>
          <p:cNvPr id="11" name="TextBox 10"/>
          <p:cNvSpPr txBox="1"/>
          <p:nvPr/>
        </p:nvSpPr>
        <p:spPr>
          <a:xfrm>
            <a:off x="7959144" y="6150114"/>
            <a:ext cx="4232856" cy="707886"/>
          </a:xfrm>
          <a:prstGeom prst="rect">
            <a:avLst/>
          </a:prstGeom>
          <a:noFill/>
        </p:spPr>
        <p:txBody>
          <a:bodyPr wrap="square" rtlCol="0">
            <a:spAutoFit/>
          </a:bodyPr>
          <a:lstStyle/>
          <a:p>
            <a:pPr algn="r"/>
            <a:r>
              <a:rPr lang="en-IN" sz="2000" b="1" dirty="0" smtClean="0">
                <a:solidFill>
                  <a:srgbClr val="002060"/>
                </a:solidFill>
                <a:latin typeface="Times New Roman" panose="02020603050405020304" pitchFamily="18" charset="0"/>
                <a:cs typeface="Times New Roman" panose="02020603050405020304" pitchFamily="18" charset="0"/>
              </a:rPr>
              <a:t>dr.vsmehta@neurospinehospital.com</a:t>
            </a:r>
          </a:p>
          <a:p>
            <a:pPr algn="r"/>
            <a:r>
              <a:rPr lang="en-IN" sz="2000" b="1" dirty="0" smtClean="0">
                <a:solidFill>
                  <a:srgbClr val="002060"/>
                </a:solidFill>
                <a:latin typeface="Times New Roman" panose="02020603050405020304" pitchFamily="18" charset="0"/>
                <a:cs typeface="Times New Roman" panose="02020603050405020304" pitchFamily="18" charset="0"/>
              </a:rPr>
              <a:t>+</a:t>
            </a:r>
            <a:r>
              <a:rPr lang="en-IN" sz="2000" b="1" dirty="0">
                <a:solidFill>
                  <a:srgbClr val="002060"/>
                </a:solidFill>
                <a:latin typeface="Times New Roman" panose="02020603050405020304" pitchFamily="18" charset="0"/>
                <a:cs typeface="Times New Roman" panose="02020603050405020304" pitchFamily="18" charset="0"/>
              </a:rPr>
              <a:t>91 - </a:t>
            </a:r>
            <a:r>
              <a:rPr lang="en-IN" sz="2000" b="1" dirty="0" smtClean="0">
                <a:solidFill>
                  <a:srgbClr val="002060"/>
                </a:solidFill>
                <a:latin typeface="Times New Roman" panose="02020603050405020304" pitchFamily="18" charset="0"/>
                <a:cs typeface="Times New Roman" panose="02020603050405020304" pitchFamily="18" charset="0"/>
              </a:rPr>
              <a:t>9325887033</a:t>
            </a:r>
            <a:endParaRPr lang="en-IN" sz="2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0622608"/>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90875"/>
            <a:ext cx="10641055" cy="830997"/>
          </a:xfrm>
          <a:prstGeom prst="rect">
            <a:avLst/>
          </a:prstGeom>
        </p:spPr>
        <p:txBody>
          <a:bodyPr wrap="none">
            <a:spAutoFit/>
          </a:bodyPr>
          <a:lstStyle/>
          <a:p>
            <a:pPr eaLnBrk="0" fontAlgn="base" hangingPunct="0">
              <a:spcBef>
                <a:spcPct val="0"/>
              </a:spcBef>
              <a:spcAft>
                <a:spcPct val="0"/>
              </a:spcAft>
            </a:pPr>
            <a:r>
              <a:rPr lang="en-IN" sz="4800" b="1" dirty="0">
                <a:solidFill>
                  <a:srgbClr val="000000"/>
                </a:solidFill>
                <a:latin typeface="Algerian" panose="04020705040A02060702" pitchFamily="82" charset="0"/>
              </a:rPr>
              <a:t>Why Is Neurosurgery Important?</a:t>
            </a:r>
          </a:p>
        </p:txBody>
      </p:sp>
      <p:sp>
        <p:nvSpPr>
          <p:cNvPr id="3" name="Rectangle 2"/>
          <p:cNvSpPr/>
          <p:nvPr/>
        </p:nvSpPr>
        <p:spPr>
          <a:xfrm>
            <a:off x="2919210" y="1182682"/>
            <a:ext cx="9272789" cy="5170646"/>
          </a:xfrm>
          <a:prstGeom prst="rect">
            <a:avLst/>
          </a:prstGeom>
        </p:spPr>
        <p:txBody>
          <a:bodyPr wrap="square">
            <a:spAutoFit/>
          </a:bodyPr>
          <a:lstStyle/>
          <a:p>
            <a:pPr algn="just"/>
            <a:r>
              <a:rPr lang="en-US" sz="2200" dirty="0">
                <a:latin typeface="Times New Roman" panose="02020603050405020304" pitchFamily="18" charset="0"/>
                <a:cs typeface="Times New Roman" panose="02020603050405020304" pitchFamily="18" charset="0"/>
              </a:rPr>
              <a:t>Every medical specialty plays a role in overall human health, but some have a more dramatic impact than others. For example, neurological surgeons treat conditions of the brain and nervous system that can have subtle and far-reaching effects. These might include problems of behavior and perception in some patients, and mobility issues or debilitating pain in others. Correcting these conditions surgically often has an immediate and dramatic impact on the patient's quality of life. A neurosurgeon's areas of responsibility include the brain and its blood vessels, the spine and central nervous system, and the peripheral nervous system that transmits sensation from extremities to the brain. It includes the treatment of strokes and brain tumors, epilepsy and Parkinson's disease, chronic back pain and even carpal tunnel syndrome. Neurological conditions can cause patients to lose their eyesight, hearing or balance, or impair their dexterity and use of their limbs. Aside from treating such fundamental conditions, neurological surgery is also an important discipline because of its position on the leading edge of modern surgery.</a:t>
            </a:r>
          </a:p>
        </p:txBody>
      </p:sp>
      <p:sp>
        <p:nvSpPr>
          <p:cNvPr id="9" name="TextBox 8"/>
          <p:cNvSpPr txBox="1"/>
          <p:nvPr/>
        </p:nvSpPr>
        <p:spPr>
          <a:xfrm>
            <a:off x="7959144" y="6150114"/>
            <a:ext cx="4232856" cy="707886"/>
          </a:xfrm>
          <a:prstGeom prst="rect">
            <a:avLst/>
          </a:prstGeom>
          <a:noFill/>
        </p:spPr>
        <p:txBody>
          <a:bodyPr wrap="square" rtlCol="0">
            <a:spAutoFit/>
          </a:bodyPr>
          <a:lstStyle/>
          <a:p>
            <a:pPr algn="r"/>
            <a:r>
              <a:rPr lang="en-IN" sz="2000" b="1" dirty="0" smtClean="0">
                <a:solidFill>
                  <a:srgbClr val="002060"/>
                </a:solidFill>
                <a:latin typeface="Times New Roman" panose="02020603050405020304" pitchFamily="18" charset="0"/>
                <a:cs typeface="Times New Roman" panose="02020603050405020304" pitchFamily="18" charset="0"/>
              </a:rPr>
              <a:t>dr.vsmehta@neurospinehospital.com</a:t>
            </a:r>
          </a:p>
          <a:p>
            <a:pPr algn="r"/>
            <a:r>
              <a:rPr lang="en-IN" sz="2000" b="1" dirty="0" smtClean="0">
                <a:solidFill>
                  <a:srgbClr val="002060"/>
                </a:solidFill>
                <a:latin typeface="Times New Roman" panose="02020603050405020304" pitchFamily="18" charset="0"/>
                <a:cs typeface="Times New Roman" panose="02020603050405020304" pitchFamily="18" charset="0"/>
              </a:rPr>
              <a:t>+</a:t>
            </a:r>
            <a:r>
              <a:rPr lang="en-IN" sz="2000" b="1" dirty="0">
                <a:solidFill>
                  <a:srgbClr val="002060"/>
                </a:solidFill>
                <a:latin typeface="Times New Roman" panose="02020603050405020304" pitchFamily="18" charset="0"/>
                <a:cs typeface="Times New Roman" panose="02020603050405020304" pitchFamily="18" charset="0"/>
              </a:rPr>
              <a:t>91 - </a:t>
            </a:r>
            <a:r>
              <a:rPr lang="en-IN" sz="2000" b="1" dirty="0" smtClean="0">
                <a:solidFill>
                  <a:srgbClr val="002060"/>
                </a:solidFill>
                <a:latin typeface="Times New Roman" panose="02020603050405020304" pitchFamily="18" charset="0"/>
                <a:cs typeface="Times New Roman" panose="02020603050405020304" pitchFamily="18" charset="0"/>
              </a:rPr>
              <a:t>9325887033</a:t>
            </a:r>
            <a:endParaRPr lang="en-IN" sz="2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2292090"/>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31859"/>
            <a:ext cx="9608721" cy="830997"/>
          </a:xfrm>
          <a:prstGeom prst="rect">
            <a:avLst/>
          </a:prstGeom>
        </p:spPr>
        <p:txBody>
          <a:bodyPr wrap="none">
            <a:spAutoFit/>
          </a:bodyPr>
          <a:lstStyle/>
          <a:p>
            <a:pPr eaLnBrk="0" fontAlgn="base" hangingPunct="0">
              <a:spcBef>
                <a:spcPct val="0"/>
              </a:spcBef>
              <a:spcAft>
                <a:spcPct val="0"/>
              </a:spcAft>
            </a:pPr>
            <a:r>
              <a:rPr lang="en-US" sz="4800" b="1" dirty="0">
                <a:solidFill>
                  <a:srgbClr val="000000"/>
                </a:solidFill>
                <a:latin typeface="Algerian" panose="04020705040A02060702" pitchFamily="82" charset="0"/>
              </a:rPr>
              <a:t>What Are The Risks Involved?</a:t>
            </a:r>
          </a:p>
        </p:txBody>
      </p:sp>
      <p:sp>
        <p:nvSpPr>
          <p:cNvPr id="7" name="Rectangle 6"/>
          <p:cNvSpPr/>
          <p:nvPr/>
        </p:nvSpPr>
        <p:spPr>
          <a:xfrm>
            <a:off x="154546" y="1964353"/>
            <a:ext cx="11848564" cy="4893647"/>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All surgical procedures carry some risk. Brain surgery is a major medical event. It carries extra risk.</a:t>
            </a:r>
          </a:p>
          <a:p>
            <a:pPr algn="just"/>
            <a:endParaRPr lang="en-US" sz="24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allergic reaction to anesthesia</a:t>
            </a:r>
          </a:p>
          <a:p>
            <a:pPr marL="342900" indent="-342900"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bleeding in the brain</a:t>
            </a:r>
          </a:p>
          <a:p>
            <a:pPr marL="342900" indent="-342900"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a blood clot</a:t>
            </a:r>
          </a:p>
          <a:p>
            <a:pPr marL="342900" indent="-342900"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brain swelling</a:t>
            </a:r>
          </a:p>
          <a:p>
            <a:pPr marL="342900" indent="-342900"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coma</a:t>
            </a:r>
          </a:p>
          <a:p>
            <a:pPr marL="342900" indent="-342900"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impaired speech, vision, coordination, or balance</a:t>
            </a:r>
          </a:p>
          <a:p>
            <a:pPr marL="342900" indent="-342900"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infection in the brain or at the wound site</a:t>
            </a:r>
          </a:p>
          <a:p>
            <a:pPr marL="342900" indent="-342900"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memory problems</a:t>
            </a:r>
          </a:p>
          <a:p>
            <a:pPr marL="342900" indent="-342900"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seizures</a:t>
            </a:r>
          </a:p>
          <a:p>
            <a:pPr marL="342900" indent="-342900"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stroke</a:t>
            </a:r>
          </a:p>
        </p:txBody>
      </p:sp>
      <p:sp>
        <p:nvSpPr>
          <p:cNvPr id="8" name="TextBox 7"/>
          <p:cNvSpPr txBox="1"/>
          <p:nvPr/>
        </p:nvSpPr>
        <p:spPr>
          <a:xfrm>
            <a:off x="7959144" y="6150114"/>
            <a:ext cx="4232856" cy="707886"/>
          </a:xfrm>
          <a:prstGeom prst="rect">
            <a:avLst/>
          </a:prstGeom>
          <a:noFill/>
        </p:spPr>
        <p:txBody>
          <a:bodyPr wrap="square" rtlCol="0">
            <a:spAutoFit/>
          </a:bodyPr>
          <a:lstStyle/>
          <a:p>
            <a:pPr algn="r"/>
            <a:r>
              <a:rPr lang="en-IN" sz="2000" b="1" dirty="0" smtClean="0">
                <a:solidFill>
                  <a:srgbClr val="002060"/>
                </a:solidFill>
                <a:latin typeface="Times New Roman" panose="02020603050405020304" pitchFamily="18" charset="0"/>
                <a:cs typeface="Times New Roman" panose="02020603050405020304" pitchFamily="18" charset="0"/>
              </a:rPr>
              <a:t>dr.vsmehta@neurospinehospital.com</a:t>
            </a:r>
          </a:p>
          <a:p>
            <a:pPr algn="r"/>
            <a:r>
              <a:rPr lang="en-IN" sz="2000" b="1" dirty="0" smtClean="0">
                <a:solidFill>
                  <a:srgbClr val="002060"/>
                </a:solidFill>
                <a:latin typeface="Times New Roman" panose="02020603050405020304" pitchFamily="18" charset="0"/>
                <a:cs typeface="Times New Roman" panose="02020603050405020304" pitchFamily="18" charset="0"/>
              </a:rPr>
              <a:t>+</a:t>
            </a:r>
            <a:r>
              <a:rPr lang="en-IN" sz="2000" b="1" dirty="0">
                <a:solidFill>
                  <a:srgbClr val="002060"/>
                </a:solidFill>
                <a:latin typeface="Times New Roman" panose="02020603050405020304" pitchFamily="18" charset="0"/>
                <a:cs typeface="Times New Roman" panose="02020603050405020304" pitchFamily="18" charset="0"/>
              </a:rPr>
              <a:t>91 - </a:t>
            </a:r>
            <a:r>
              <a:rPr lang="en-IN" sz="2000" b="1" dirty="0" smtClean="0">
                <a:solidFill>
                  <a:srgbClr val="002060"/>
                </a:solidFill>
                <a:latin typeface="Times New Roman" panose="02020603050405020304" pitchFamily="18" charset="0"/>
                <a:cs typeface="Times New Roman" panose="02020603050405020304" pitchFamily="18" charset="0"/>
              </a:rPr>
              <a:t>9325887033</a:t>
            </a:r>
            <a:endParaRPr lang="en-IN" sz="2000" b="1" dirty="0">
              <a:solidFill>
                <a:srgbClr val="002060"/>
              </a:solidFill>
              <a:latin typeface="Times New Roman" panose="02020603050405020304" pitchFamily="18" charset="0"/>
              <a:cs typeface="Times New Roman" panose="02020603050405020304" pitchFamily="18" charset="0"/>
            </a:endParaRPr>
          </a:p>
        </p:txBody>
      </p:sp>
      <p:pic>
        <p:nvPicPr>
          <p:cNvPr id="4100"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4592" y="2484007"/>
            <a:ext cx="4569002" cy="3636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924216"/>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0"/>
            <a:ext cx="11338360" cy="830997"/>
          </a:xfrm>
          <a:prstGeom prst="rect">
            <a:avLst/>
          </a:prstGeom>
        </p:spPr>
        <p:txBody>
          <a:bodyPr wrap="none">
            <a:spAutoFit/>
          </a:bodyPr>
          <a:lstStyle/>
          <a:p>
            <a:pPr eaLnBrk="0" fontAlgn="base" hangingPunct="0">
              <a:spcBef>
                <a:spcPct val="0"/>
              </a:spcBef>
              <a:spcAft>
                <a:spcPct val="0"/>
              </a:spcAft>
            </a:pPr>
            <a:r>
              <a:rPr lang="en-US" sz="4800" b="1" dirty="0">
                <a:solidFill>
                  <a:srgbClr val="000000"/>
                </a:solidFill>
                <a:latin typeface="Algerian" panose="04020705040A02060702" pitchFamily="82" charset="0"/>
              </a:rPr>
              <a:t>What Is The Cost Of Neurosurgery?</a:t>
            </a:r>
          </a:p>
        </p:txBody>
      </p:sp>
      <p:sp>
        <p:nvSpPr>
          <p:cNvPr id="5" name="Rectangle 4"/>
          <p:cNvSpPr/>
          <p:nvPr/>
        </p:nvSpPr>
        <p:spPr>
          <a:xfrm>
            <a:off x="2472744" y="1107582"/>
            <a:ext cx="9719256" cy="3785652"/>
          </a:xfrm>
          <a:prstGeom prst="rect">
            <a:avLst/>
          </a:prstGeom>
        </p:spPr>
        <p:txBody>
          <a:bodyPr wrap="square">
            <a:spAutoFit/>
          </a:bodyPr>
          <a:lstStyle/>
          <a:p>
            <a:pPr marL="285750" indent="-285750" algn="just">
              <a:buFont typeface="Arial" panose="020B0604020202020204" pitchFamily="34" charset="0"/>
              <a:buChar char="•"/>
            </a:pPr>
            <a:r>
              <a:rPr lang="en-US" sz="2400" dirty="0">
                <a:latin typeface="Times New Roman" pitchFamily="18" charset="0"/>
                <a:cs typeface="Times New Roman" pitchFamily="18" charset="0"/>
              </a:rPr>
              <a:t>India is a very Cost Affordable Country For </a:t>
            </a:r>
            <a:r>
              <a:rPr lang="en-US" altLang="ko-KR" sz="2400" b="1" dirty="0">
                <a:latin typeface="Times New Roman" panose="02020603050405020304" pitchFamily="18" charset="0"/>
                <a:cs typeface="Times New Roman" panose="02020603050405020304" pitchFamily="18" charset="0"/>
              </a:rPr>
              <a:t> Neurosurgery</a:t>
            </a:r>
            <a:r>
              <a:rPr lang="en-US" sz="2400" dirty="0">
                <a:latin typeface="Times New Roman" pitchFamily="18" charset="0"/>
                <a:cs typeface="Times New Roman" pitchFamily="18" charset="0"/>
              </a:rPr>
              <a:t>. It gives Best Treatment and Surgery with low cost And Effective treatment. </a:t>
            </a:r>
          </a:p>
          <a:p>
            <a:pPr marL="285750" indent="-285750" algn="just">
              <a:buFont typeface="Arial" panose="020B0604020202020204" pitchFamily="34" charset="0"/>
              <a:buChar char="•"/>
            </a:pPr>
            <a:endParaRPr lang="en-US" sz="2400" dirty="0">
              <a:latin typeface="Times New Roman" pitchFamily="18" charset="0"/>
              <a:cs typeface="Times New Roman" pitchFamily="18" charset="0"/>
            </a:endParaRPr>
          </a:p>
          <a:p>
            <a:pPr marL="285750" indent="-285750" algn="just">
              <a:buFont typeface="Arial" panose="020B0604020202020204" pitchFamily="34" charset="0"/>
              <a:buChar char="•"/>
            </a:pPr>
            <a:r>
              <a:rPr lang="en-US" sz="2400" dirty="0">
                <a:latin typeface="Times New Roman" pitchFamily="18" charset="0"/>
                <a:cs typeface="Times New Roman" pitchFamily="18" charset="0"/>
              </a:rPr>
              <a:t>The cost of  </a:t>
            </a:r>
            <a:r>
              <a:rPr lang="en-US" altLang="ko-KR" sz="2400" b="1" dirty="0">
                <a:latin typeface="Times New Roman" panose="02020603050405020304" pitchFamily="18" charset="0"/>
                <a:cs typeface="Times New Roman" panose="02020603050405020304" pitchFamily="18" charset="0"/>
              </a:rPr>
              <a:t> Neurosurgery</a:t>
            </a:r>
            <a:r>
              <a:rPr lang="en-US" sz="2400" dirty="0">
                <a:latin typeface="Times New Roman" pitchFamily="18" charset="0"/>
                <a:cs typeface="Times New Roman" pitchFamily="18" charset="0"/>
              </a:rPr>
              <a:t> in India starting </a:t>
            </a:r>
            <a:r>
              <a:rPr lang="en-US" sz="2400" dirty="0" smtClean="0">
                <a:latin typeface="Times New Roman" pitchFamily="18" charset="0"/>
                <a:cs typeface="Times New Roman" pitchFamily="18" charset="0"/>
              </a:rPr>
              <a:t>from 7,000 USD</a:t>
            </a:r>
            <a:r>
              <a:rPr lang="en-US" sz="2400" dirty="0">
                <a:latin typeface="Times New Roman" pitchFamily="18" charset="0"/>
                <a:cs typeface="Times New Roman" pitchFamily="18" charset="0"/>
              </a:rPr>
              <a:t>, while the same surgery in USA cost around 32000 USD. </a:t>
            </a:r>
          </a:p>
          <a:p>
            <a:pPr marL="285750" indent="-285750" algn="just">
              <a:buFont typeface="Arial" panose="020B0604020202020204" pitchFamily="34" charset="0"/>
              <a:buChar char="•"/>
            </a:pPr>
            <a:endParaRPr lang="en-US" sz="2400" dirty="0">
              <a:latin typeface="Times New Roman" pitchFamily="18" charset="0"/>
              <a:cs typeface="Times New Roman" pitchFamily="18" charset="0"/>
            </a:endParaRPr>
          </a:p>
          <a:p>
            <a:pPr marL="285750" indent="-285750" algn="just">
              <a:buFont typeface="Arial" panose="020B0604020202020204" pitchFamily="34" charset="0"/>
              <a:buChar char="•"/>
            </a:pPr>
            <a:r>
              <a:rPr lang="en-US" sz="2400" dirty="0">
                <a:latin typeface="Times New Roman" pitchFamily="18" charset="0"/>
                <a:cs typeface="Times New Roman" pitchFamily="18" charset="0"/>
              </a:rPr>
              <a:t>If You are seeking Top Brain Tumor Surgeon in India, to the Asian countries the cost is less here. Thus comparing the cost of </a:t>
            </a:r>
            <a:r>
              <a:rPr lang="en-IN" sz="2400" dirty="0">
                <a:latin typeface="Times New Roman" panose="02020603050405020304" pitchFamily="18" charset="0"/>
                <a:cs typeface="Times New Roman" panose="02020603050405020304" pitchFamily="18" charset="0"/>
              </a:rPr>
              <a:t>Brain </a:t>
            </a:r>
            <a:r>
              <a:rPr lang="en-IN" sz="2400" dirty="0" err="1">
                <a:latin typeface="Times New Roman" panose="02020603050405020304" pitchFamily="18" charset="0"/>
                <a:cs typeface="Times New Roman" panose="02020603050405020304" pitchFamily="18" charset="0"/>
              </a:rPr>
              <a:t>Tumor</a:t>
            </a:r>
            <a:r>
              <a:rPr lang="en-IN" sz="2400" dirty="0">
                <a:latin typeface="Times New Roman" panose="02020603050405020304" pitchFamily="18" charset="0"/>
                <a:cs typeface="Times New Roman" panose="02020603050405020304" pitchFamily="18" charset="0"/>
              </a:rPr>
              <a:t> Surgery</a:t>
            </a:r>
            <a:r>
              <a:rPr lang="en-US" sz="2400" dirty="0">
                <a:latin typeface="Times New Roman" pitchFamily="18" charset="0"/>
                <a:cs typeface="Times New Roman" pitchFamily="18" charset="0"/>
              </a:rPr>
              <a:t> in India with other Asian nation can let you find the cost in India to be very much affordable.</a:t>
            </a:r>
          </a:p>
        </p:txBody>
      </p:sp>
      <p:sp>
        <p:nvSpPr>
          <p:cNvPr id="7" name="TextBox 6"/>
          <p:cNvSpPr txBox="1"/>
          <p:nvPr/>
        </p:nvSpPr>
        <p:spPr>
          <a:xfrm>
            <a:off x="7959144" y="6150114"/>
            <a:ext cx="4232856" cy="707886"/>
          </a:xfrm>
          <a:prstGeom prst="rect">
            <a:avLst/>
          </a:prstGeom>
          <a:noFill/>
        </p:spPr>
        <p:txBody>
          <a:bodyPr wrap="square" rtlCol="0">
            <a:spAutoFit/>
          </a:bodyPr>
          <a:lstStyle/>
          <a:p>
            <a:pPr algn="r"/>
            <a:r>
              <a:rPr lang="en-IN" sz="2000" b="1" dirty="0" smtClean="0">
                <a:solidFill>
                  <a:srgbClr val="002060"/>
                </a:solidFill>
                <a:latin typeface="Times New Roman" panose="02020603050405020304" pitchFamily="18" charset="0"/>
                <a:cs typeface="Times New Roman" panose="02020603050405020304" pitchFamily="18" charset="0"/>
              </a:rPr>
              <a:t>dr.vsmehta@neurospinehospital.com</a:t>
            </a:r>
          </a:p>
          <a:p>
            <a:pPr algn="r"/>
            <a:r>
              <a:rPr lang="en-IN" sz="2000" b="1" dirty="0" smtClean="0">
                <a:solidFill>
                  <a:srgbClr val="002060"/>
                </a:solidFill>
                <a:latin typeface="Times New Roman" panose="02020603050405020304" pitchFamily="18" charset="0"/>
                <a:cs typeface="Times New Roman" panose="02020603050405020304" pitchFamily="18" charset="0"/>
              </a:rPr>
              <a:t>+</a:t>
            </a:r>
            <a:r>
              <a:rPr lang="en-IN" sz="2000" b="1" dirty="0">
                <a:solidFill>
                  <a:srgbClr val="002060"/>
                </a:solidFill>
                <a:latin typeface="Times New Roman" panose="02020603050405020304" pitchFamily="18" charset="0"/>
                <a:cs typeface="Times New Roman" panose="02020603050405020304" pitchFamily="18" charset="0"/>
              </a:rPr>
              <a:t>91 - </a:t>
            </a:r>
            <a:r>
              <a:rPr lang="en-IN" sz="2000" b="1" dirty="0" smtClean="0">
                <a:solidFill>
                  <a:srgbClr val="002060"/>
                </a:solidFill>
                <a:latin typeface="Times New Roman" panose="02020603050405020304" pitchFamily="18" charset="0"/>
                <a:cs typeface="Times New Roman" panose="02020603050405020304" pitchFamily="18" charset="0"/>
              </a:rPr>
              <a:t>9325887033</a:t>
            </a:r>
            <a:endParaRPr lang="en-IN" sz="2000" b="1" dirty="0">
              <a:solidFill>
                <a:srgbClr val="002060"/>
              </a:solidFill>
              <a:latin typeface="Times New Roman" panose="02020603050405020304" pitchFamily="18" charset="0"/>
              <a:cs typeface="Times New Roman" panose="02020603050405020304" pitchFamily="18" charset="0"/>
            </a:endParaRPr>
          </a:p>
        </p:txBody>
      </p:sp>
      <p:pic>
        <p:nvPicPr>
          <p:cNvPr id="5122"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9951" y="4520485"/>
            <a:ext cx="1870015" cy="1745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78384"/>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16" descr="http://www.spineandneurosurgeryhospitalindia.com/spineandneurosurgeryhospitalindia.com-image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819" y="0"/>
            <a:ext cx="8577330" cy="15841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37881" y="1965187"/>
            <a:ext cx="7031865" cy="1107996"/>
          </a:xfrm>
          <a:prstGeom prst="rect">
            <a:avLst/>
          </a:prstGeom>
        </p:spPr>
        <p:txBody>
          <a:bodyPr wrap="square">
            <a:spAutoFit/>
          </a:bodyPr>
          <a:lstStyle/>
          <a:p>
            <a:r>
              <a:rPr lang="en-IN" sz="6600" dirty="0" err="1" smtClean="0">
                <a:solidFill>
                  <a:srgbClr val="FFFF00"/>
                </a:solidFill>
                <a:latin typeface="Algerian" panose="04020705040A02060702" pitchFamily="82" charset="0"/>
              </a:rPr>
              <a:t>Dr.</a:t>
            </a:r>
            <a:r>
              <a:rPr lang="en-IN" sz="6600" dirty="0" smtClean="0">
                <a:solidFill>
                  <a:srgbClr val="FFFF00"/>
                </a:solidFill>
                <a:latin typeface="Algerian" panose="04020705040A02060702" pitchFamily="82" charset="0"/>
              </a:rPr>
              <a:t> V. S. Mehta</a:t>
            </a:r>
            <a:endParaRPr lang="en-IN" sz="6600" dirty="0">
              <a:solidFill>
                <a:srgbClr val="FFFF00"/>
              </a:solidFill>
              <a:latin typeface="Algerian" panose="04020705040A02060702" pitchFamily="82" charset="0"/>
            </a:endParaRPr>
          </a:p>
        </p:txBody>
      </p:sp>
      <p:sp>
        <p:nvSpPr>
          <p:cNvPr id="6" name="TextBox 5"/>
          <p:cNvSpPr txBox="1"/>
          <p:nvPr/>
        </p:nvSpPr>
        <p:spPr>
          <a:xfrm>
            <a:off x="386367" y="3432486"/>
            <a:ext cx="5508104" cy="1323439"/>
          </a:xfrm>
          <a:prstGeom prst="rect">
            <a:avLst/>
          </a:prstGeom>
          <a:noFill/>
        </p:spPr>
        <p:txBody>
          <a:bodyPr wrap="square" rtlCol="0">
            <a:spAutoFit/>
          </a:bodyPr>
          <a:lstStyle/>
          <a:p>
            <a:r>
              <a:rPr lang="en-US" sz="4000" b="1" dirty="0">
                <a:solidFill>
                  <a:srgbClr val="00B050"/>
                </a:solidFill>
                <a:latin typeface="Times New Roman" panose="02020603050405020304" pitchFamily="18" charset="0"/>
                <a:cs typeface="Times New Roman" panose="02020603050405020304" pitchFamily="18" charset="0"/>
              </a:rPr>
              <a:t>Best Neurosurgeon in Gurgaon, India</a:t>
            </a:r>
            <a:endParaRPr lang="en-IN" sz="4000" b="1" dirty="0">
              <a:solidFill>
                <a:srgbClr val="00B050"/>
              </a:solidFill>
              <a:latin typeface="Times New Roman" panose="02020603050405020304" pitchFamily="18" charset="0"/>
              <a:cs typeface="Times New Roman" panose="02020603050405020304" pitchFamily="18" charset="0"/>
            </a:endParaRPr>
          </a:p>
        </p:txBody>
      </p:sp>
      <p:sp>
        <p:nvSpPr>
          <p:cNvPr id="7" name="Rectangle 6"/>
          <p:cNvSpPr/>
          <p:nvPr/>
        </p:nvSpPr>
        <p:spPr>
          <a:xfrm>
            <a:off x="425002" y="4829578"/>
            <a:ext cx="8538693" cy="954107"/>
          </a:xfrm>
          <a:prstGeom prst="rect">
            <a:avLst/>
          </a:prstGeom>
        </p:spPr>
        <p:txBody>
          <a:bodyPr wrap="square">
            <a:spAutoFit/>
          </a:bodyPr>
          <a:lstStyle/>
          <a:p>
            <a:pPr>
              <a:buFont typeface="Arial" panose="020B0604020202020204" pitchFamily="34" charset="0"/>
              <a:buChar char="•"/>
            </a:pPr>
            <a:r>
              <a:rPr lang="en-IN" sz="2800" b="1" i="0" dirty="0" smtClean="0">
                <a:solidFill>
                  <a:srgbClr val="C00000"/>
                </a:solidFill>
                <a:effectLst/>
                <a:latin typeface="High Tower Text" panose="02040502050506030303" pitchFamily="18" charset="0"/>
              </a:rPr>
              <a:t>MBBS, MS - General Surgery, </a:t>
            </a:r>
            <a:r>
              <a:rPr lang="en-IN" sz="2800" b="1" i="0" dirty="0" err="1" smtClean="0">
                <a:solidFill>
                  <a:srgbClr val="C00000"/>
                </a:solidFill>
                <a:effectLst/>
                <a:latin typeface="High Tower Text" panose="02040502050506030303" pitchFamily="18" charset="0"/>
              </a:rPr>
              <a:t>MCh</a:t>
            </a:r>
            <a:r>
              <a:rPr lang="en-IN" sz="2800" b="1" i="0" dirty="0" smtClean="0">
                <a:solidFill>
                  <a:srgbClr val="C00000"/>
                </a:solidFill>
                <a:effectLst/>
                <a:latin typeface="High Tower Text" panose="02040502050506030303" pitchFamily="18" charset="0"/>
              </a:rPr>
              <a:t> - </a:t>
            </a:r>
            <a:r>
              <a:rPr lang="en-IN" sz="2800" b="1" i="0" dirty="0" err="1" smtClean="0">
                <a:solidFill>
                  <a:srgbClr val="C00000"/>
                </a:solidFill>
                <a:effectLst/>
                <a:latin typeface="High Tower Text" panose="02040502050506030303" pitchFamily="18" charset="0"/>
              </a:rPr>
              <a:t>Neuro</a:t>
            </a:r>
            <a:r>
              <a:rPr lang="en-IN" sz="2800" b="1" i="0" dirty="0" smtClean="0">
                <a:solidFill>
                  <a:srgbClr val="C00000"/>
                </a:solidFill>
                <a:effectLst/>
                <a:latin typeface="High Tower Text" panose="02040502050506030303" pitchFamily="18" charset="0"/>
              </a:rPr>
              <a:t> Surgery</a:t>
            </a:r>
          </a:p>
          <a:p>
            <a:pPr>
              <a:buFont typeface="Arial" panose="020B0604020202020204" pitchFamily="34" charset="0"/>
              <a:buChar char="•"/>
            </a:pPr>
            <a:r>
              <a:rPr lang="en-IN" sz="2800" b="1" i="0" dirty="0" smtClean="0">
                <a:solidFill>
                  <a:srgbClr val="C00000"/>
                </a:solidFill>
                <a:effectLst/>
                <a:latin typeface="High Tower Text" panose="02040502050506030303" pitchFamily="18" charset="0"/>
              </a:rPr>
              <a:t>Neurologist, Gurgaon</a:t>
            </a:r>
            <a:endParaRPr lang="en-IN" sz="2800" b="1" i="0" dirty="0">
              <a:solidFill>
                <a:srgbClr val="C00000"/>
              </a:solidFill>
              <a:effectLst/>
              <a:latin typeface="High Tower Text" panose="02040502050506030303" pitchFamily="18" charset="0"/>
            </a:endParaRPr>
          </a:p>
        </p:txBody>
      </p:sp>
      <p:sp>
        <p:nvSpPr>
          <p:cNvPr id="8" name="Rectangle 7"/>
          <p:cNvSpPr/>
          <p:nvPr/>
        </p:nvSpPr>
        <p:spPr>
          <a:xfrm>
            <a:off x="425003" y="6150114"/>
            <a:ext cx="4760021" cy="707886"/>
          </a:xfrm>
          <a:prstGeom prst="rect">
            <a:avLst/>
          </a:prstGeom>
        </p:spPr>
        <p:txBody>
          <a:bodyPr wrap="none">
            <a:spAutoFit/>
          </a:bodyPr>
          <a:lstStyle/>
          <a:p>
            <a:r>
              <a:rPr lang="en-IN" sz="4000" b="1" i="0" dirty="0" smtClean="0">
                <a:solidFill>
                  <a:srgbClr val="002060"/>
                </a:solidFill>
                <a:effectLst/>
                <a:latin typeface="Palatino Linotype" panose="02040502050505030304" pitchFamily="18" charset="0"/>
              </a:rPr>
              <a:t>37 Years Experience</a:t>
            </a:r>
            <a:endParaRPr lang="en-IN" sz="4000" b="1" dirty="0">
              <a:solidFill>
                <a:srgbClr val="002060"/>
              </a:solidFill>
              <a:latin typeface="Palatino Linotype" panose="02040502050505030304" pitchFamily="18" charset="0"/>
            </a:endParaRPr>
          </a:p>
        </p:txBody>
      </p:sp>
      <p:pic>
        <p:nvPicPr>
          <p:cNvPr id="1028" name="Picture 4" descr="Image result for Neurosurger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88974" y="4847241"/>
            <a:ext cx="1364132" cy="1364132"/>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10457646" y="4824614"/>
            <a:ext cx="2189407" cy="2164634"/>
            <a:chOff x="10354615" y="4798856"/>
            <a:chExt cx="2189407" cy="2164634"/>
          </a:xfrm>
        </p:grpSpPr>
        <p:pic>
          <p:nvPicPr>
            <p:cNvPr id="13" name="Picture 4" descr="Image result for neurosurger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668868">
              <a:off x="10802558" y="4798856"/>
              <a:ext cx="1402320" cy="14023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54615" y="5683384"/>
              <a:ext cx="1174616" cy="117461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Neurosurger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22313" y="5821032"/>
              <a:ext cx="1621709" cy="11424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21676057"/>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0"/>
            <a:ext cx="11359166" cy="1569660"/>
          </a:xfrm>
          <a:prstGeom prst="rect">
            <a:avLst/>
          </a:prstGeom>
        </p:spPr>
        <p:txBody>
          <a:bodyPr wrap="square">
            <a:spAutoFit/>
          </a:bodyPr>
          <a:lstStyle/>
          <a:p>
            <a:pPr eaLnBrk="0" fontAlgn="base" hangingPunct="0">
              <a:spcBef>
                <a:spcPct val="0"/>
              </a:spcBef>
              <a:spcAft>
                <a:spcPct val="0"/>
              </a:spcAft>
            </a:pPr>
            <a:r>
              <a:rPr lang="en-IN" sz="4800" b="1" dirty="0" err="1">
                <a:solidFill>
                  <a:srgbClr val="000000"/>
                </a:solidFill>
                <a:latin typeface="Algerian" panose="04020705040A02060702" pitchFamily="82" charset="0"/>
              </a:rPr>
              <a:t>Dr.</a:t>
            </a:r>
            <a:r>
              <a:rPr lang="en-IN" sz="4800" b="1" dirty="0">
                <a:solidFill>
                  <a:srgbClr val="000000"/>
                </a:solidFill>
                <a:latin typeface="Algerian" panose="04020705040A02060702" pitchFamily="82" charset="0"/>
              </a:rPr>
              <a:t> V. S. Mehta , Best Neurosurgeon In India</a:t>
            </a:r>
          </a:p>
        </p:txBody>
      </p:sp>
      <p:sp>
        <p:nvSpPr>
          <p:cNvPr id="7" name="Rectangle 6"/>
          <p:cNvSpPr/>
          <p:nvPr/>
        </p:nvSpPr>
        <p:spPr>
          <a:xfrm>
            <a:off x="1" y="1843875"/>
            <a:ext cx="12192000" cy="4544046"/>
          </a:xfrm>
          <a:prstGeom prst="rect">
            <a:avLst/>
          </a:prstGeom>
        </p:spPr>
        <p:txBody>
          <a:bodyPr wrap="square">
            <a:spAutoFit/>
          </a:bodyPr>
          <a:lstStyle/>
          <a:p>
            <a:pPr marL="285750" indent="-285750" algn="just">
              <a:buFont typeface="Wingdings" panose="05000000000000000000" pitchFamily="2" charset="2"/>
              <a:buChar char="ü"/>
            </a:pPr>
            <a:r>
              <a:rPr lang="en-US" sz="2200" dirty="0">
                <a:latin typeface="Times New Roman" panose="02020603050405020304" pitchFamily="18" charset="0"/>
                <a:cs typeface="Times New Roman" panose="02020603050405020304" pitchFamily="18" charset="0"/>
              </a:rPr>
              <a:t>Dr. V.S. Mehta is a stalwart in the field of neurosurgery and a recipient of the prestigious Padma Shree by the President of India, in the year 2005 for his contribution in the field of Medicine. </a:t>
            </a:r>
            <a:endParaRPr lang="en-US" sz="2200"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n-US" sz="2200" dirty="0" smtClean="0">
                <a:latin typeface="Times New Roman" panose="02020603050405020304" pitchFamily="18" charset="0"/>
                <a:cs typeface="Times New Roman" panose="02020603050405020304" pitchFamily="18" charset="0"/>
              </a:rPr>
              <a:t>Dr</a:t>
            </a:r>
            <a:r>
              <a:rPr lang="en-US" sz="2200" dirty="0">
                <a:latin typeface="Times New Roman" panose="02020603050405020304" pitchFamily="18" charset="0"/>
                <a:cs typeface="Times New Roman" panose="02020603050405020304" pitchFamily="18" charset="0"/>
              </a:rPr>
              <a:t>. Prof. V.S. Mehta is known all over the world for his exceptional expertise and medical precision. </a:t>
            </a:r>
            <a:endParaRPr lang="en-US" sz="2200"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n-US" sz="2200" dirty="0" smtClean="0">
                <a:latin typeface="Times New Roman" panose="02020603050405020304" pitchFamily="18" charset="0"/>
                <a:cs typeface="Times New Roman" panose="02020603050405020304" pitchFamily="18" charset="0"/>
              </a:rPr>
              <a:t>He </a:t>
            </a:r>
            <a:r>
              <a:rPr lang="en-US" sz="2200" dirty="0">
                <a:latin typeface="Times New Roman" panose="02020603050405020304" pitchFamily="18" charset="0"/>
                <a:cs typeface="Times New Roman" panose="02020603050405020304" pitchFamily="18" charset="0"/>
              </a:rPr>
              <a:t>is one of the few doctors to receive awards such as the Life Time Achievement Award, ASSOCHAM &amp; 6th MT Awards, Mumbai. </a:t>
            </a:r>
            <a:endParaRPr lang="en-US" sz="2200"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n-US" sz="2200" dirty="0" smtClean="0">
                <a:latin typeface="Times New Roman" panose="02020603050405020304" pitchFamily="18" charset="0"/>
                <a:cs typeface="Times New Roman" panose="02020603050405020304" pitchFamily="18" charset="0"/>
              </a:rPr>
              <a:t>Over </a:t>
            </a:r>
            <a:r>
              <a:rPr lang="en-US" sz="2200" dirty="0">
                <a:latin typeface="Times New Roman" panose="02020603050405020304" pitchFamily="18" charset="0"/>
                <a:cs typeface="Times New Roman" panose="02020603050405020304" pitchFamily="18" charset="0"/>
              </a:rPr>
              <a:t>the years Dr. V.S. Mehta Paras Hospital has been instrumental to initiate various clinical protocols and introduce technology interventions like the brain </a:t>
            </a:r>
            <a:r>
              <a:rPr lang="en-US" sz="2200" dirty="0" err="1">
                <a:latin typeface="Times New Roman" panose="02020603050405020304" pitchFamily="18" charset="0"/>
                <a:cs typeface="Times New Roman" panose="02020603050405020304" pitchFamily="18" charset="0"/>
              </a:rPr>
              <a:t>tumour</a:t>
            </a:r>
            <a:r>
              <a:rPr lang="en-US" sz="2200" dirty="0">
                <a:latin typeface="Times New Roman" panose="02020603050405020304" pitchFamily="18" charset="0"/>
                <a:cs typeface="Times New Roman" panose="02020603050405020304" pitchFamily="18" charset="0"/>
              </a:rPr>
              <a:t> navigation technology to the forefront of neurosurgery thereby ensuring to deliver 100% surgical accuracy and surgical brilliance. </a:t>
            </a:r>
            <a:endParaRPr lang="en-US" sz="2200"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n-US" sz="2200" dirty="0" smtClean="0">
                <a:latin typeface="Times New Roman" panose="02020603050405020304" pitchFamily="18" charset="0"/>
                <a:cs typeface="Times New Roman" panose="02020603050405020304" pitchFamily="18" charset="0"/>
              </a:rPr>
              <a:t>Being </a:t>
            </a:r>
            <a:r>
              <a:rPr lang="en-US" sz="2200" dirty="0">
                <a:latin typeface="Times New Roman" panose="02020603050405020304" pitchFamily="18" charset="0"/>
                <a:cs typeface="Times New Roman" panose="02020603050405020304" pitchFamily="18" charset="0"/>
              </a:rPr>
              <a:t>a part of the medical ethics committee of MCI, the Neurologist Paras Hospital Gurgaon, Dr. Mehta has always adhered to all protocols and ensures that the organizations he is association with also adhere to the same. </a:t>
            </a:r>
            <a:endParaRPr lang="en-US" sz="2200"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en-US" sz="2200" dirty="0" smtClean="0">
                <a:latin typeface="Times New Roman" panose="02020603050405020304" pitchFamily="18" charset="0"/>
                <a:cs typeface="Times New Roman" panose="02020603050405020304" pitchFamily="18" charset="0"/>
              </a:rPr>
              <a:t>His </a:t>
            </a:r>
            <a:r>
              <a:rPr lang="en-US" sz="2200" dirty="0">
                <a:latin typeface="Times New Roman" panose="02020603050405020304" pitchFamily="18" charset="0"/>
                <a:cs typeface="Times New Roman" panose="02020603050405020304" pitchFamily="18" charset="0"/>
              </a:rPr>
              <a:t>patient outcomes, ethical framework and code of conduct have been exceptional all through his medical career.</a:t>
            </a:r>
            <a:endParaRPr lang="en-IN" sz="22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7959144" y="6150114"/>
            <a:ext cx="4232856" cy="707886"/>
          </a:xfrm>
          <a:prstGeom prst="rect">
            <a:avLst/>
          </a:prstGeom>
          <a:noFill/>
        </p:spPr>
        <p:txBody>
          <a:bodyPr wrap="square" rtlCol="0">
            <a:spAutoFit/>
          </a:bodyPr>
          <a:lstStyle/>
          <a:p>
            <a:pPr algn="r"/>
            <a:r>
              <a:rPr lang="en-IN" sz="2000" b="1" dirty="0" smtClean="0">
                <a:solidFill>
                  <a:srgbClr val="002060"/>
                </a:solidFill>
                <a:latin typeface="Times New Roman" panose="02020603050405020304" pitchFamily="18" charset="0"/>
                <a:cs typeface="Times New Roman" panose="02020603050405020304" pitchFamily="18" charset="0"/>
              </a:rPr>
              <a:t>dr.vsmehta@neurospinehospital.com</a:t>
            </a:r>
          </a:p>
          <a:p>
            <a:pPr algn="r"/>
            <a:r>
              <a:rPr lang="en-IN" sz="2000" b="1" dirty="0" smtClean="0">
                <a:solidFill>
                  <a:srgbClr val="002060"/>
                </a:solidFill>
                <a:latin typeface="Times New Roman" panose="02020603050405020304" pitchFamily="18" charset="0"/>
                <a:cs typeface="Times New Roman" panose="02020603050405020304" pitchFamily="18" charset="0"/>
              </a:rPr>
              <a:t>+</a:t>
            </a:r>
            <a:r>
              <a:rPr lang="en-IN" sz="2000" b="1" dirty="0">
                <a:solidFill>
                  <a:srgbClr val="002060"/>
                </a:solidFill>
                <a:latin typeface="Times New Roman" panose="02020603050405020304" pitchFamily="18" charset="0"/>
                <a:cs typeface="Times New Roman" panose="02020603050405020304" pitchFamily="18" charset="0"/>
              </a:rPr>
              <a:t>91 - </a:t>
            </a:r>
            <a:r>
              <a:rPr lang="en-IN" sz="2000" b="1" dirty="0" smtClean="0">
                <a:solidFill>
                  <a:srgbClr val="002060"/>
                </a:solidFill>
                <a:latin typeface="Times New Roman" panose="02020603050405020304" pitchFamily="18" charset="0"/>
                <a:cs typeface="Times New Roman" panose="02020603050405020304" pitchFamily="18" charset="0"/>
              </a:rPr>
              <a:t>9325887033</a:t>
            </a:r>
            <a:endParaRPr lang="en-IN" sz="2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8954547"/>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0"/>
            <a:ext cx="11171648" cy="830997"/>
          </a:xfrm>
          <a:prstGeom prst="rect">
            <a:avLst/>
          </a:prstGeom>
        </p:spPr>
        <p:txBody>
          <a:bodyPr wrap="none">
            <a:spAutoFit/>
          </a:bodyPr>
          <a:lstStyle/>
          <a:p>
            <a:pPr eaLnBrk="0" fontAlgn="base" hangingPunct="0">
              <a:spcBef>
                <a:spcPct val="0"/>
              </a:spcBef>
              <a:spcAft>
                <a:spcPct val="0"/>
              </a:spcAft>
            </a:pPr>
            <a:r>
              <a:rPr lang="en-US" sz="4800" b="1" dirty="0">
                <a:solidFill>
                  <a:srgbClr val="000000"/>
                </a:solidFill>
                <a:latin typeface="Algerian" panose="04020705040A02060702" pitchFamily="82" charset="0"/>
              </a:rPr>
              <a:t>Work Experience Of Dr. V. S. Mehta</a:t>
            </a:r>
          </a:p>
        </p:txBody>
      </p:sp>
      <p:sp>
        <p:nvSpPr>
          <p:cNvPr id="5" name="TextBox 4"/>
          <p:cNvSpPr txBox="1"/>
          <p:nvPr/>
        </p:nvSpPr>
        <p:spPr>
          <a:xfrm>
            <a:off x="2713149" y="1378040"/>
            <a:ext cx="9478851" cy="4832092"/>
          </a:xfrm>
          <a:prstGeom prst="rect">
            <a:avLst/>
          </a:prstGeom>
          <a:noFill/>
        </p:spPr>
        <p:txBody>
          <a:bodyPr wrap="square" rtlCol="0">
            <a:spAutoFit/>
          </a:bodyPr>
          <a:lstStyle/>
          <a:p>
            <a:pPr marL="457200" indent="-457200">
              <a:buFont typeface="Wingdings" panose="05000000000000000000" pitchFamily="2" charset="2"/>
              <a:buChar char="ü"/>
            </a:pPr>
            <a:r>
              <a:rPr lang="en-IN" sz="2800" dirty="0" smtClean="0">
                <a:latin typeface="Times New Roman" panose="02020603050405020304" pitchFamily="18" charset="0"/>
                <a:cs typeface="Times New Roman" panose="02020603050405020304" pitchFamily="18" charset="0"/>
              </a:rPr>
              <a:t>Chairman</a:t>
            </a:r>
            <a:r>
              <a:rPr lang="en-IN" sz="2800" dirty="0">
                <a:latin typeface="Times New Roman" panose="02020603050405020304" pitchFamily="18" charset="0"/>
                <a:cs typeface="Times New Roman" panose="02020603050405020304" pitchFamily="18" charset="0"/>
              </a:rPr>
              <a:t>, Neurosciences at Paras Hospital, Paras Hospital Neurologist, Presently working</a:t>
            </a:r>
          </a:p>
          <a:p>
            <a:pPr marL="457200" indent="-457200">
              <a:buFont typeface="Wingdings" panose="05000000000000000000" pitchFamily="2" charset="2"/>
              <a:buChar char="ü"/>
            </a:pPr>
            <a:r>
              <a:rPr lang="en-IN" sz="2800" dirty="0">
                <a:latin typeface="Times New Roman" panose="02020603050405020304" pitchFamily="18" charset="0"/>
                <a:cs typeface="Times New Roman" panose="02020603050405020304" pitchFamily="18" charset="0"/>
              </a:rPr>
              <a:t>Chief- Neurosciences </a:t>
            </a:r>
            <a:r>
              <a:rPr lang="en-IN" sz="2800" dirty="0" err="1">
                <a:latin typeface="Times New Roman" panose="02020603050405020304" pitchFamily="18" charset="0"/>
                <a:cs typeface="Times New Roman" panose="02020603050405020304" pitchFamily="18" charset="0"/>
              </a:rPr>
              <a:t>Center</a:t>
            </a:r>
            <a:r>
              <a:rPr lang="en-IN" sz="2800" dirty="0">
                <a:latin typeface="Times New Roman" panose="02020603050405020304" pitchFamily="18" charset="0"/>
                <a:cs typeface="Times New Roman" panose="02020603050405020304" pitchFamily="18" charset="0"/>
              </a:rPr>
              <a:t> at AIIMS, New Delhi, 2001-2006</a:t>
            </a:r>
          </a:p>
          <a:p>
            <a:pPr marL="457200" indent="-457200">
              <a:buFont typeface="Wingdings" panose="05000000000000000000" pitchFamily="2" charset="2"/>
              <a:buChar char="ü"/>
            </a:pPr>
            <a:r>
              <a:rPr lang="en-IN" sz="2800" dirty="0">
                <a:latin typeface="Times New Roman" panose="02020603050405020304" pitchFamily="18" charset="0"/>
                <a:cs typeface="Times New Roman" panose="02020603050405020304" pitchFamily="18" charset="0"/>
              </a:rPr>
              <a:t>Head, Department of Neurosurgery at Gamma Knife Centre, AIIMS, New Delhi, 1994-2006</a:t>
            </a:r>
          </a:p>
          <a:p>
            <a:pPr marL="457200" indent="-457200">
              <a:buFont typeface="Wingdings" panose="05000000000000000000" pitchFamily="2" charset="2"/>
              <a:buChar char="ü"/>
            </a:pPr>
            <a:r>
              <a:rPr lang="en-IN" sz="2800" dirty="0">
                <a:latin typeface="Times New Roman" panose="02020603050405020304" pitchFamily="18" charset="0"/>
                <a:cs typeface="Times New Roman" panose="02020603050405020304" pitchFamily="18" charset="0"/>
              </a:rPr>
              <a:t>Best Neurosurgeon in Gurgaon, India</a:t>
            </a:r>
          </a:p>
          <a:p>
            <a:pPr marL="457200" indent="-457200">
              <a:buFont typeface="Wingdings" panose="05000000000000000000" pitchFamily="2" charset="2"/>
              <a:buChar char="ü"/>
            </a:pPr>
            <a:r>
              <a:rPr lang="en-IN" sz="2800" dirty="0">
                <a:latin typeface="Times New Roman" panose="02020603050405020304" pitchFamily="18" charset="0"/>
                <a:cs typeface="Times New Roman" panose="02020603050405020304" pitchFamily="18" charset="0"/>
              </a:rPr>
              <a:t>Best Neurologist </a:t>
            </a:r>
            <a:r>
              <a:rPr lang="en-IN" sz="2800" dirty="0" smtClean="0">
                <a:latin typeface="Times New Roman" panose="02020603050405020304" pitchFamily="18" charset="0"/>
                <a:cs typeface="Times New Roman" panose="02020603050405020304" pitchFamily="18" charset="0"/>
              </a:rPr>
              <a:t>India</a:t>
            </a:r>
          </a:p>
          <a:p>
            <a:pPr marL="457200" indent="-457200">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President, Neurological Society of India</a:t>
            </a:r>
          </a:p>
          <a:p>
            <a:pPr marL="457200" indent="-457200">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President, South Asian Neurosurgeons</a:t>
            </a:r>
          </a:p>
          <a:p>
            <a:pPr marL="457200" indent="-457200">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Medical Council of India (MCI</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2050" name="Picture 2" descr="Image result for neurosurgeon and pati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65" y="3294863"/>
            <a:ext cx="12284765" cy="356313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959144" y="6150114"/>
            <a:ext cx="4232856" cy="707886"/>
          </a:xfrm>
          <a:prstGeom prst="rect">
            <a:avLst/>
          </a:prstGeom>
          <a:noFill/>
        </p:spPr>
        <p:txBody>
          <a:bodyPr wrap="square" rtlCol="0">
            <a:spAutoFit/>
          </a:bodyPr>
          <a:lstStyle/>
          <a:p>
            <a:pPr algn="r"/>
            <a:r>
              <a:rPr lang="en-IN" sz="2000" b="1" dirty="0" smtClean="0">
                <a:latin typeface="Times New Roman" panose="02020603050405020304" pitchFamily="18" charset="0"/>
                <a:cs typeface="Times New Roman" panose="02020603050405020304" pitchFamily="18" charset="0"/>
              </a:rPr>
              <a:t>dr.vsmehta@neurospinehospital.com</a:t>
            </a:r>
          </a:p>
          <a:p>
            <a:pPr algn="r"/>
            <a:r>
              <a:rPr lang="en-IN" sz="2000" b="1" dirty="0" smtClean="0">
                <a:latin typeface="Times New Roman" panose="02020603050405020304" pitchFamily="18" charset="0"/>
                <a:cs typeface="Times New Roman" panose="02020603050405020304" pitchFamily="18" charset="0"/>
              </a:rPr>
              <a:t>+</a:t>
            </a:r>
            <a:r>
              <a:rPr lang="en-IN" sz="2000" b="1" dirty="0">
                <a:latin typeface="Times New Roman" panose="02020603050405020304" pitchFamily="18" charset="0"/>
                <a:cs typeface="Times New Roman" panose="02020603050405020304" pitchFamily="18" charset="0"/>
              </a:rPr>
              <a:t>91 - </a:t>
            </a:r>
            <a:r>
              <a:rPr lang="en-IN" sz="2000" b="1" dirty="0" smtClean="0">
                <a:latin typeface="Times New Roman" panose="02020603050405020304" pitchFamily="18" charset="0"/>
                <a:cs typeface="Times New Roman" panose="02020603050405020304" pitchFamily="18" charset="0"/>
              </a:rPr>
              <a:t>9325887033</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4944493"/>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Другая 2">
      <a:dk1>
        <a:srgbClr val="FFFFFF"/>
      </a:dk1>
      <a:lt1>
        <a:srgbClr val="FFFFFF"/>
      </a:lt1>
      <a:dk2>
        <a:srgbClr val="000000"/>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TotalTime>
  <Words>846</Words>
  <Application>Microsoft Office PowerPoint</Application>
  <PresentationFormat>Widescreen</PresentationFormat>
  <Paragraphs>89</Paragraphs>
  <Slides>12</Slides>
  <Notes>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12</vt:i4>
      </vt:variant>
    </vt:vector>
  </HeadingPairs>
  <TitlesOfParts>
    <vt:vector size="26" baseType="lpstr">
      <vt:lpstr>Algerian</vt:lpstr>
      <vt:lpstr>Arial</vt:lpstr>
      <vt:lpstr>Arial</vt:lpstr>
      <vt:lpstr>Arial Narrow</vt:lpstr>
      <vt:lpstr>Calibri</vt:lpstr>
      <vt:lpstr>Calibri Light</vt:lpstr>
      <vt:lpstr>High Tower Text</vt:lpstr>
      <vt:lpstr>Palatino Linotype</vt:lpstr>
      <vt:lpstr>Sitka Heading</vt:lpstr>
      <vt:lpstr>Times New Roman</vt:lpstr>
      <vt:lpstr>Wingdings</vt:lpstr>
      <vt:lpstr>1_Office Theme</vt:lpstr>
      <vt:lpstr>Diseño predeterminado</vt:lpstr>
      <vt:lpstr>1_Diseño predeterminado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28</cp:revision>
  <dcterms:created xsi:type="dcterms:W3CDTF">2018-08-13T12:14:19Z</dcterms:created>
  <dcterms:modified xsi:type="dcterms:W3CDTF">2018-08-17T05:48:30Z</dcterms:modified>
</cp:coreProperties>
</file>